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9" r:id="rId3"/>
    <p:sldId id="268" r:id="rId4"/>
    <p:sldId id="257" r:id="rId5"/>
    <p:sldId id="269" r:id="rId6"/>
    <p:sldId id="270" r:id="rId7"/>
    <p:sldId id="272" r:id="rId8"/>
    <p:sldId id="271" r:id="rId9"/>
    <p:sldId id="262" r:id="rId10"/>
    <p:sldId id="264" r:id="rId11"/>
    <p:sldId id="315" r:id="rId12"/>
    <p:sldId id="316" r:id="rId13"/>
    <p:sldId id="285" r:id="rId14"/>
    <p:sldId id="287" r:id="rId15"/>
    <p:sldId id="289" r:id="rId16"/>
    <p:sldId id="290" r:id="rId17"/>
    <p:sldId id="303" r:id="rId18"/>
    <p:sldId id="304" r:id="rId19"/>
    <p:sldId id="291" r:id="rId20"/>
    <p:sldId id="307" r:id="rId21"/>
    <p:sldId id="310" r:id="rId22"/>
    <p:sldId id="312" r:id="rId23"/>
    <p:sldId id="313" r:id="rId24"/>
    <p:sldId id="314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C3458"/>
    <a:srgbClr val="272935"/>
    <a:srgbClr val="103A4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629" autoAdjust="0"/>
  </p:normalViewPr>
  <p:slideViewPr>
    <p:cSldViewPr>
      <p:cViewPr>
        <p:scale>
          <a:sx n="100" d="100"/>
          <a:sy n="100" d="100"/>
        </p:scale>
        <p:origin x="-1860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1B7A2A-9D8C-4818-BC35-A7C4AA0111A8}" type="doc">
      <dgm:prSet loTypeId="urn:microsoft.com/office/officeart/2008/layout/PictureAccentList" loCatId="pictur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AADACD-BB3B-41B9-A242-BCFBF013E0D9}">
      <dgm:prSet phldrT="[Текст]" custT="1"/>
      <dgm:spPr>
        <a:solidFill>
          <a:srgbClr val="103A44">
            <a:alpha val="50000"/>
          </a:srgbClr>
        </a:solidFill>
        <a:ln w="9525">
          <a:solidFill>
            <a:schemeClr val="lt1">
              <a:hueOff val="0"/>
              <a:satOff val="0"/>
              <a:lumOff val="0"/>
              <a:alpha val="4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2400" b="0" dirty="0" smtClean="0"/>
            <a:t> Общие сведения</a:t>
          </a:r>
          <a:endParaRPr lang="ru-RU" sz="2400" b="0" dirty="0"/>
        </a:p>
      </dgm:t>
    </dgm:pt>
    <dgm:pt modelId="{7B73F9AD-448A-4972-88CC-9D8A95C7A327}" type="parTrans" cxnId="{7C2B1F5C-E93F-4968-AFE6-A92F52FDBC4F}">
      <dgm:prSet/>
      <dgm:spPr/>
      <dgm:t>
        <a:bodyPr/>
        <a:lstStyle/>
        <a:p>
          <a:endParaRPr lang="ru-RU"/>
        </a:p>
      </dgm:t>
    </dgm:pt>
    <dgm:pt modelId="{D75D1BC9-CC8F-4A14-B618-3D50C257B018}" type="sibTrans" cxnId="{7C2B1F5C-E93F-4968-AFE6-A92F52FDBC4F}">
      <dgm:prSet/>
      <dgm:spPr/>
      <dgm:t>
        <a:bodyPr/>
        <a:lstStyle/>
        <a:p>
          <a:endParaRPr lang="ru-RU"/>
        </a:p>
      </dgm:t>
    </dgm:pt>
    <dgm:pt modelId="{ACCCA97B-7D8A-401D-B7B0-4EF2A753DCA1}">
      <dgm:prSet phldrT="[Текст]" custT="1"/>
      <dgm:spPr>
        <a:solidFill>
          <a:srgbClr val="103A44">
            <a:alpha val="50000"/>
          </a:srgbClr>
        </a:solidFill>
        <a:ln>
          <a:solidFill>
            <a:schemeClr val="lt1">
              <a:hueOff val="0"/>
              <a:satOff val="0"/>
              <a:lumOff val="0"/>
              <a:alpha val="4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1600" b="0" dirty="0" smtClean="0">
              <a:solidFill>
                <a:schemeClr val="bg1"/>
              </a:solidFill>
            </a:rPr>
            <a:t>Оборудование предназначено для очистки хоз-бытовых и приравненных к ним по составу производственных сточных вод</a:t>
          </a:r>
          <a:endParaRPr lang="ru-RU" sz="1600" b="0" dirty="0"/>
        </a:p>
      </dgm:t>
    </dgm:pt>
    <dgm:pt modelId="{B853B012-12F9-442E-8D0C-A34DF38C6498}" type="parTrans" cxnId="{4871883E-25AE-4845-8CC3-5E4139EA6C6F}">
      <dgm:prSet/>
      <dgm:spPr/>
      <dgm:t>
        <a:bodyPr/>
        <a:lstStyle/>
        <a:p>
          <a:endParaRPr lang="ru-RU"/>
        </a:p>
      </dgm:t>
    </dgm:pt>
    <dgm:pt modelId="{06FBDC34-6A20-4325-9167-6BF85271E4EA}" type="sibTrans" cxnId="{4871883E-25AE-4845-8CC3-5E4139EA6C6F}">
      <dgm:prSet/>
      <dgm:spPr/>
      <dgm:t>
        <a:bodyPr/>
        <a:lstStyle/>
        <a:p>
          <a:endParaRPr lang="ru-RU"/>
        </a:p>
      </dgm:t>
    </dgm:pt>
    <dgm:pt modelId="{C7A5B85F-C9E4-4F55-87FD-E281DE0540AE}">
      <dgm:prSet phldrT="[Текст]" custT="1"/>
      <dgm:spPr>
        <a:solidFill>
          <a:srgbClr val="103A44">
            <a:alpha val="50000"/>
          </a:srgbClr>
        </a:solidFill>
        <a:ln>
          <a:solidFill>
            <a:schemeClr val="lt1">
              <a:hueOff val="0"/>
              <a:satOff val="0"/>
              <a:lumOff val="0"/>
              <a:alpha val="4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1600" b="0" smtClean="0">
              <a:solidFill>
                <a:schemeClr val="bg1"/>
              </a:solidFill>
            </a:rPr>
            <a:t>В основу очистки заложен биологический метод</a:t>
          </a:r>
          <a:endParaRPr lang="ru-RU" sz="1600" b="0" dirty="0"/>
        </a:p>
      </dgm:t>
    </dgm:pt>
    <dgm:pt modelId="{0533182F-843A-4254-8C36-7CB704853612}" type="parTrans" cxnId="{77CA0EAC-F124-4C40-8C39-D85B071371C1}">
      <dgm:prSet/>
      <dgm:spPr/>
      <dgm:t>
        <a:bodyPr/>
        <a:lstStyle/>
        <a:p>
          <a:endParaRPr lang="ru-RU"/>
        </a:p>
      </dgm:t>
    </dgm:pt>
    <dgm:pt modelId="{0C03961E-168C-43EA-8D80-6418F8C7991F}" type="sibTrans" cxnId="{77CA0EAC-F124-4C40-8C39-D85B071371C1}">
      <dgm:prSet/>
      <dgm:spPr/>
      <dgm:t>
        <a:bodyPr/>
        <a:lstStyle/>
        <a:p>
          <a:endParaRPr lang="ru-RU"/>
        </a:p>
      </dgm:t>
    </dgm:pt>
    <dgm:pt modelId="{A0F7591D-2EF6-4E5F-8B44-B9E16D6EEAE1}">
      <dgm:prSet custT="1"/>
      <dgm:spPr>
        <a:solidFill>
          <a:srgbClr val="103A44">
            <a:alpha val="50000"/>
          </a:srgbClr>
        </a:solidFill>
        <a:ln>
          <a:solidFill>
            <a:schemeClr val="lt1">
              <a:hueOff val="0"/>
              <a:satOff val="0"/>
              <a:lumOff val="0"/>
              <a:alpha val="4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1600" b="0" dirty="0" smtClean="0">
              <a:solidFill>
                <a:schemeClr val="bg1"/>
              </a:solidFill>
            </a:rPr>
            <a:t>Корпус сооружений армированный стеклопластик / металл с антикоррозийным покрытием</a:t>
          </a:r>
          <a:r>
            <a:rPr lang="ru-RU" sz="1600" b="0" dirty="0" smtClean="0">
              <a:solidFill>
                <a:schemeClr val="bg1"/>
              </a:solidFill>
            </a:rPr>
            <a:t>.</a:t>
          </a:r>
          <a:endParaRPr lang="ru-RU" sz="1600" b="0" dirty="0"/>
        </a:p>
      </dgm:t>
    </dgm:pt>
    <dgm:pt modelId="{92E9BA2A-DBE1-4C55-842B-562CA6163146}" type="parTrans" cxnId="{BD31F8DA-EA87-4D5D-AAA6-033508C6B693}">
      <dgm:prSet/>
      <dgm:spPr/>
      <dgm:t>
        <a:bodyPr/>
        <a:lstStyle/>
        <a:p>
          <a:endParaRPr lang="ru-RU"/>
        </a:p>
      </dgm:t>
    </dgm:pt>
    <dgm:pt modelId="{3A529C08-432D-4E1A-A200-07B74EAC1F8D}" type="sibTrans" cxnId="{BD31F8DA-EA87-4D5D-AAA6-033508C6B693}">
      <dgm:prSet/>
      <dgm:spPr/>
      <dgm:t>
        <a:bodyPr/>
        <a:lstStyle/>
        <a:p>
          <a:endParaRPr lang="ru-RU"/>
        </a:p>
      </dgm:t>
    </dgm:pt>
    <dgm:pt modelId="{85350E9A-AE76-4996-AD9F-6A563C52B22C}">
      <dgm:prSet custT="1"/>
      <dgm:spPr>
        <a:solidFill>
          <a:srgbClr val="103A44">
            <a:alpha val="50000"/>
          </a:srgbClr>
        </a:solidFill>
        <a:ln>
          <a:solidFill>
            <a:schemeClr val="lt1">
              <a:hueOff val="0"/>
              <a:satOff val="0"/>
              <a:lumOff val="0"/>
              <a:alpha val="4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1600" b="0" smtClean="0">
              <a:solidFill>
                <a:schemeClr val="bg1"/>
              </a:solidFill>
            </a:rPr>
            <a:t>Возможность подземного или наземного размещения сооружений.</a:t>
          </a:r>
          <a:endParaRPr lang="ru-RU" sz="1600" b="0" dirty="0"/>
        </a:p>
      </dgm:t>
    </dgm:pt>
    <dgm:pt modelId="{D5FB667A-E93B-4B4F-A7DD-725DC28A2DA3}" type="parTrans" cxnId="{B25196DD-D276-4B72-9467-450D98FB769C}">
      <dgm:prSet/>
      <dgm:spPr/>
      <dgm:t>
        <a:bodyPr/>
        <a:lstStyle/>
        <a:p>
          <a:endParaRPr lang="ru-RU"/>
        </a:p>
      </dgm:t>
    </dgm:pt>
    <dgm:pt modelId="{63AAB38F-7A20-43F9-BE7F-090D755791C8}" type="sibTrans" cxnId="{B25196DD-D276-4B72-9467-450D98FB769C}">
      <dgm:prSet/>
      <dgm:spPr/>
      <dgm:t>
        <a:bodyPr/>
        <a:lstStyle/>
        <a:p>
          <a:endParaRPr lang="ru-RU"/>
        </a:p>
      </dgm:t>
    </dgm:pt>
    <dgm:pt modelId="{3430C815-0D2D-4D57-BAE2-D4EE97F87DF2}">
      <dgm:prSet custT="1"/>
      <dgm:spPr>
        <a:solidFill>
          <a:srgbClr val="103A44">
            <a:alpha val="50000"/>
          </a:srgbClr>
        </a:solidFill>
        <a:ln>
          <a:solidFill>
            <a:schemeClr val="lt1">
              <a:hueOff val="0"/>
              <a:satOff val="0"/>
              <a:lumOff val="0"/>
              <a:alpha val="4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1600" b="0" dirty="0" smtClean="0">
              <a:solidFill>
                <a:schemeClr val="bg1"/>
              </a:solidFill>
            </a:rPr>
            <a:t>Сброс очищенных стоков в водоем, на рельеф, в сооружения подземной фильтрации</a:t>
          </a:r>
          <a:endParaRPr lang="ru-RU" sz="1600" b="0" dirty="0"/>
        </a:p>
      </dgm:t>
    </dgm:pt>
    <dgm:pt modelId="{F7E20EC7-CF91-4052-847A-58BAFA9CAF24}" type="parTrans" cxnId="{2ACF9EB5-EE14-4E8A-90AF-9149F103DB9C}">
      <dgm:prSet/>
      <dgm:spPr/>
      <dgm:t>
        <a:bodyPr/>
        <a:lstStyle/>
        <a:p>
          <a:endParaRPr lang="ru-RU"/>
        </a:p>
      </dgm:t>
    </dgm:pt>
    <dgm:pt modelId="{3E461DCC-B2CD-40E3-BFA4-D46E9EB7BDD2}" type="sibTrans" cxnId="{2ACF9EB5-EE14-4E8A-90AF-9149F103DB9C}">
      <dgm:prSet/>
      <dgm:spPr/>
      <dgm:t>
        <a:bodyPr/>
        <a:lstStyle/>
        <a:p>
          <a:endParaRPr lang="ru-RU"/>
        </a:p>
      </dgm:t>
    </dgm:pt>
    <dgm:pt modelId="{7B23416A-496F-4909-98BD-A3AD13273FA8}" type="pres">
      <dgm:prSet presAssocID="{231B7A2A-9D8C-4818-BC35-A7C4AA0111A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1DA8EF8-B9F4-49D8-BB41-566C4DF7F797}" type="pres">
      <dgm:prSet presAssocID="{F2AADACD-BB3B-41B9-A242-BCFBF013E0D9}" presName="root" presStyleCnt="0">
        <dgm:presLayoutVars>
          <dgm:chMax/>
          <dgm:chPref val="4"/>
        </dgm:presLayoutVars>
      </dgm:prSet>
      <dgm:spPr/>
    </dgm:pt>
    <dgm:pt modelId="{F3AD279A-8CB9-42BC-8617-068F436F74D8}" type="pres">
      <dgm:prSet presAssocID="{F2AADACD-BB3B-41B9-A242-BCFBF013E0D9}" presName="rootComposite" presStyleCnt="0">
        <dgm:presLayoutVars/>
      </dgm:prSet>
      <dgm:spPr/>
    </dgm:pt>
    <dgm:pt modelId="{0A14A638-D828-4520-9A86-FCE04218228A}" type="pres">
      <dgm:prSet presAssocID="{F2AADACD-BB3B-41B9-A242-BCFBF013E0D9}" presName="rootText" presStyleLbl="node0" presStyleIdx="0" presStyleCnt="1" custScaleX="158435" custScaleY="74722" custLinFactNeighborY="864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F4673B6C-7AD4-4A36-951F-6684FB0B884E}" type="pres">
      <dgm:prSet presAssocID="{F2AADACD-BB3B-41B9-A242-BCFBF013E0D9}" presName="childShape" presStyleCnt="0">
        <dgm:presLayoutVars>
          <dgm:chMax val="0"/>
          <dgm:chPref val="0"/>
        </dgm:presLayoutVars>
      </dgm:prSet>
      <dgm:spPr/>
    </dgm:pt>
    <dgm:pt modelId="{648218BF-B827-41D4-B673-C96A72148E38}" type="pres">
      <dgm:prSet presAssocID="{ACCCA97B-7D8A-401D-B7B0-4EF2A753DCA1}" presName="childComposite" presStyleCnt="0">
        <dgm:presLayoutVars>
          <dgm:chMax val="0"/>
          <dgm:chPref val="0"/>
        </dgm:presLayoutVars>
      </dgm:prSet>
      <dgm:spPr/>
    </dgm:pt>
    <dgm:pt modelId="{456C0E83-3B69-4F42-A50D-7D4341D9F4D1}" type="pres">
      <dgm:prSet presAssocID="{ACCCA97B-7D8A-401D-B7B0-4EF2A753DCA1}" presName="Image" presStyleLbl="node1" presStyleIdx="0" presStyleCnt="5" custLinFactX="-20273" custLinFactY="105733" custLinFactNeighborX="-100000" custLinFactNeighborY="200000"/>
      <dgm:spPr>
        <a:noFill/>
      </dgm:spPr>
    </dgm:pt>
    <dgm:pt modelId="{0DD70277-267F-449D-88E3-002DAB459662}" type="pres">
      <dgm:prSet presAssocID="{ACCCA97B-7D8A-401D-B7B0-4EF2A753DCA1}" presName="childText" presStyleLbl="lnNode1" presStyleIdx="0" presStyleCnt="5" custScaleX="181759" custLinFactNeighborX="1609" custLinFactNeighborY="37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F755C4-7EE4-4279-88B9-6C003DAA028D}" type="pres">
      <dgm:prSet presAssocID="{C7A5B85F-C9E4-4F55-87FD-E281DE0540AE}" presName="childComposite" presStyleCnt="0">
        <dgm:presLayoutVars>
          <dgm:chMax val="0"/>
          <dgm:chPref val="0"/>
        </dgm:presLayoutVars>
      </dgm:prSet>
      <dgm:spPr/>
    </dgm:pt>
    <dgm:pt modelId="{86BCE93A-22B1-4AD2-9090-05A0C2C31B10}" type="pres">
      <dgm:prSet presAssocID="{C7A5B85F-C9E4-4F55-87FD-E281DE0540AE}" presName="Image" presStyleLbl="node1" presStyleIdx="1" presStyleCnt="5" custLinFactX="-10178" custLinFactNeighborX="-100000" custLinFactNeighborY="12027"/>
      <dgm:spPr>
        <a:noFill/>
      </dgm:spPr>
    </dgm:pt>
    <dgm:pt modelId="{F7CCFE6C-0DB7-49F5-9F76-8CB464A34A1F}" type="pres">
      <dgm:prSet presAssocID="{C7A5B85F-C9E4-4F55-87FD-E281DE0540AE}" presName="childText" presStyleLbl="lnNode1" presStyleIdx="1" presStyleCnt="5" custScaleX="181759" custLinFactNeighborX="1609" custLinFactNeighborY="24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9B2E5E-BB41-43DA-9F28-ED1CA40B8972}" type="pres">
      <dgm:prSet presAssocID="{A0F7591D-2EF6-4E5F-8B44-B9E16D6EEAE1}" presName="childComposite" presStyleCnt="0">
        <dgm:presLayoutVars>
          <dgm:chMax val="0"/>
          <dgm:chPref val="0"/>
        </dgm:presLayoutVars>
      </dgm:prSet>
      <dgm:spPr/>
    </dgm:pt>
    <dgm:pt modelId="{F6F99376-483F-4388-A1BA-C8DB62A22D86}" type="pres">
      <dgm:prSet presAssocID="{A0F7591D-2EF6-4E5F-8B44-B9E16D6EEAE1}" presName="Image" presStyleLbl="node1" presStyleIdx="2" presStyleCnt="5" custLinFactX="-20273" custLinFactNeighborX="-100000" custLinFactNeighborY="81733"/>
      <dgm:spPr>
        <a:noFill/>
      </dgm:spPr>
    </dgm:pt>
    <dgm:pt modelId="{912F5FF0-58F7-44F9-9F74-A64CFD218F0D}" type="pres">
      <dgm:prSet presAssocID="{A0F7591D-2EF6-4E5F-8B44-B9E16D6EEAE1}" presName="childText" presStyleLbl="lnNode1" presStyleIdx="2" presStyleCnt="5" custScaleX="181759" custLinFactNeighborX="1609" custLinFactNeighborY="-7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7817E-DD84-4A06-8234-3EE4AA870C83}" type="pres">
      <dgm:prSet presAssocID="{85350E9A-AE76-4996-AD9F-6A563C52B22C}" presName="childComposite" presStyleCnt="0">
        <dgm:presLayoutVars>
          <dgm:chMax val="0"/>
          <dgm:chPref val="0"/>
        </dgm:presLayoutVars>
      </dgm:prSet>
      <dgm:spPr/>
    </dgm:pt>
    <dgm:pt modelId="{F4E95E51-9BED-467E-8398-70E756C78D8C}" type="pres">
      <dgm:prSet presAssocID="{85350E9A-AE76-4996-AD9F-6A563C52B22C}" presName="Image" presStyleLbl="node1" presStyleIdx="3" presStyleCnt="5" custLinFactX="-20273" custLinFactNeighborX="-100000" custLinFactNeighborY="-30267"/>
      <dgm:spPr>
        <a:noFill/>
      </dgm:spPr>
    </dgm:pt>
    <dgm:pt modelId="{24A03D36-5835-4BCB-A443-E64F7EEB47C9}" type="pres">
      <dgm:prSet presAssocID="{85350E9A-AE76-4996-AD9F-6A563C52B22C}" presName="childText" presStyleLbl="lnNode1" presStyleIdx="3" presStyleCnt="5" custScaleX="181759" custLinFactNeighborX="1609" custLinFactNeighborY="-20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4A67D-4791-4024-84CB-6FDB27AD90A9}" type="pres">
      <dgm:prSet presAssocID="{3430C815-0D2D-4D57-BAE2-D4EE97F87DF2}" presName="childComposite" presStyleCnt="0">
        <dgm:presLayoutVars>
          <dgm:chMax val="0"/>
          <dgm:chPref val="0"/>
        </dgm:presLayoutVars>
      </dgm:prSet>
      <dgm:spPr/>
    </dgm:pt>
    <dgm:pt modelId="{A8F00CEE-C7BB-4D16-B879-F66F75E200A7}" type="pres">
      <dgm:prSet presAssocID="{3430C815-0D2D-4D57-BAE2-D4EE97F87DF2}" presName="Image" presStyleLbl="node1" presStyleIdx="4" presStyleCnt="5" custLinFactX="-50557" custLinFactY="-103784" custLinFactNeighborX="-100000" custLinFactNeighborY="-200000"/>
      <dgm:spPr>
        <a:noFill/>
      </dgm:spPr>
    </dgm:pt>
    <dgm:pt modelId="{08CD0E1C-E6EA-4EC4-9F17-60C314D55DEF}" type="pres">
      <dgm:prSet presAssocID="{3430C815-0D2D-4D57-BAE2-D4EE97F87DF2}" presName="childText" presStyleLbl="lnNode1" presStyleIdx="4" presStyleCnt="5" custScaleX="181759" custLinFactNeighborX="1609" custLinFactNeighborY="-52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5196DD-D276-4B72-9467-450D98FB769C}" srcId="{F2AADACD-BB3B-41B9-A242-BCFBF013E0D9}" destId="{85350E9A-AE76-4996-AD9F-6A563C52B22C}" srcOrd="3" destOrd="0" parTransId="{D5FB667A-E93B-4B4F-A7DD-725DC28A2DA3}" sibTransId="{63AAB38F-7A20-43F9-BE7F-090D755791C8}"/>
    <dgm:cxn modelId="{7C2B1F5C-E93F-4968-AFE6-A92F52FDBC4F}" srcId="{231B7A2A-9D8C-4818-BC35-A7C4AA0111A8}" destId="{F2AADACD-BB3B-41B9-A242-BCFBF013E0D9}" srcOrd="0" destOrd="0" parTransId="{7B73F9AD-448A-4972-88CC-9D8A95C7A327}" sibTransId="{D75D1BC9-CC8F-4A14-B618-3D50C257B018}"/>
    <dgm:cxn modelId="{BD31F8DA-EA87-4D5D-AAA6-033508C6B693}" srcId="{F2AADACD-BB3B-41B9-A242-BCFBF013E0D9}" destId="{A0F7591D-2EF6-4E5F-8B44-B9E16D6EEAE1}" srcOrd="2" destOrd="0" parTransId="{92E9BA2A-DBE1-4C55-842B-562CA6163146}" sibTransId="{3A529C08-432D-4E1A-A200-07B74EAC1F8D}"/>
    <dgm:cxn modelId="{18028C47-27D6-427B-B915-9808F95B3D84}" type="presOf" srcId="{3430C815-0D2D-4D57-BAE2-D4EE97F87DF2}" destId="{08CD0E1C-E6EA-4EC4-9F17-60C314D55DEF}" srcOrd="0" destOrd="0" presId="urn:microsoft.com/office/officeart/2008/layout/PictureAccentList"/>
    <dgm:cxn modelId="{1DC10177-9DFC-44B4-A63E-5673A80729B5}" type="presOf" srcId="{ACCCA97B-7D8A-401D-B7B0-4EF2A753DCA1}" destId="{0DD70277-267F-449D-88E3-002DAB459662}" srcOrd="0" destOrd="0" presId="urn:microsoft.com/office/officeart/2008/layout/PictureAccentList"/>
    <dgm:cxn modelId="{2ACF9EB5-EE14-4E8A-90AF-9149F103DB9C}" srcId="{F2AADACD-BB3B-41B9-A242-BCFBF013E0D9}" destId="{3430C815-0D2D-4D57-BAE2-D4EE97F87DF2}" srcOrd="4" destOrd="0" parTransId="{F7E20EC7-CF91-4052-847A-58BAFA9CAF24}" sibTransId="{3E461DCC-B2CD-40E3-BFA4-D46E9EB7BDD2}"/>
    <dgm:cxn modelId="{D9266586-9F76-4104-9682-2141C72E20A1}" type="presOf" srcId="{A0F7591D-2EF6-4E5F-8B44-B9E16D6EEAE1}" destId="{912F5FF0-58F7-44F9-9F74-A64CFD218F0D}" srcOrd="0" destOrd="0" presId="urn:microsoft.com/office/officeart/2008/layout/PictureAccentList"/>
    <dgm:cxn modelId="{BD06BF0E-C0BC-49DC-B5C9-8FE4FD509863}" type="presOf" srcId="{85350E9A-AE76-4996-AD9F-6A563C52B22C}" destId="{24A03D36-5835-4BCB-A443-E64F7EEB47C9}" srcOrd="0" destOrd="0" presId="urn:microsoft.com/office/officeart/2008/layout/PictureAccentList"/>
    <dgm:cxn modelId="{71E50D18-4247-4274-AA46-6061A8073643}" type="presOf" srcId="{C7A5B85F-C9E4-4F55-87FD-E281DE0540AE}" destId="{F7CCFE6C-0DB7-49F5-9F76-8CB464A34A1F}" srcOrd="0" destOrd="0" presId="urn:microsoft.com/office/officeart/2008/layout/PictureAccentList"/>
    <dgm:cxn modelId="{4871883E-25AE-4845-8CC3-5E4139EA6C6F}" srcId="{F2AADACD-BB3B-41B9-A242-BCFBF013E0D9}" destId="{ACCCA97B-7D8A-401D-B7B0-4EF2A753DCA1}" srcOrd="0" destOrd="0" parTransId="{B853B012-12F9-442E-8D0C-A34DF38C6498}" sibTransId="{06FBDC34-6A20-4325-9167-6BF85271E4EA}"/>
    <dgm:cxn modelId="{E48AB4D5-20C7-4EA0-84E9-25B057C301FB}" type="presOf" srcId="{F2AADACD-BB3B-41B9-A242-BCFBF013E0D9}" destId="{0A14A638-D828-4520-9A86-FCE04218228A}" srcOrd="0" destOrd="0" presId="urn:microsoft.com/office/officeart/2008/layout/PictureAccentList"/>
    <dgm:cxn modelId="{77CA0EAC-F124-4C40-8C39-D85B071371C1}" srcId="{F2AADACD-BB3B-41B9-A242-BCFBF013E0D9}" destId="{C7A5B85F-C9E4-4F55-87FD-E281DE0540AE}" srcOrd="1" destOrd="0" parTransId="{0533182F-843A-4254-8C36-7CB704853612}" sibTransId="{0C03961E-168C-43EA-8D80-6418F8C7991F}"/>
    <dgm:cxn modelId="{5EE8587A-31FC-4293-9A06-BAAFD62ACB8B}" type="presOf" srcId="{231B7A2A-9D8C-4818-BC35-A7C4AA0111A8}" destId="{7B23416A-496F-4909-98BD-A3AD13273FA8}" srcOrd="0" destOrd="0" presId="urn:microsoft.com/office/officeart/2008/layout/PictureAccentList"/>
    <dgm:cxn modelId="{9C201569-1A72-46C8-B575-C0672D91DFE5}" type="presParOf" srcId="{7B23416A-496F-4909-98BD-A3AD13273FA8}" destId="{C1DA8EF8-B9F4-49D8-BB41-566C4DF7F797}" srcOrd="0" destOrd="0" presId="urn:microsoft.com/office/officeart/2008/layout/PictureAccentList"/>
    <dgm:cxn modelId="{8DB3DADF-8AAC-4E08-8400-64A3A6495B2B}" type="presParOf" srcId="{C1DA8EF8-B9F4-49D8-BB41-566C4DF7F797}" destId="{F3AD279A-8CB9-42BC-8617-068F436F74D8}" srcOrd="0" destOrd="0" presId="urn:microsoft.com/office/officeart/2008/layout/PictureAccentList"/>
    <dgm:cxn modelId="{C61F2C09-6EDB-4B8D-A4AA-84F54CFCE4A2}" type="presParOf" srcId="{F3AD279A-8CB9-42BC-8617-068F436F74D8}" destId="{0A14A638-D828-4520-9A86-FCE04218228A}" srcOrd="0" destOrd="0" presId="urn:microsoft.com/office/officeart/2008/layout/PictureAccentList"/>
    <dgm:cxn modelId="{2F5F35F4-CCE6-41E6-9017-F45A1484417B}" type="presParOf" srcId="{C1DA8EF8-B9F4-49D8-BB41-566C4DF7F797}" destId="{F4673B6C-7AD4-4A36-951F-6684FB0B884E}" srcOrd="1" destOrd="0" presId="urn:microsoft.com/office/officeart/2008/layout/PictureAccentList"/>
    <dgm:cxn modelId="{0FADCEF2-418D-41E7-9592-BC29E7C7BC3A}" type="presParOf" srcId="{F4673B6C-7AD4-4A36-951F-6684FB0B884E}" destId="{648218BF-B827-41D4-B673-C96A72148E38}" srcOrd="0" destOrd="0" presId="urn:microsoft.com/office/officeart/2008/layout/PictureAccentList"/>
    <dgm:cxn modelId="{77991592-52CB-4DDC-9980-589FD08A16B8}" type="presParOf" srcId="{648218BF-B827-41D4-B673-C96A72148E38}" destId="{456C0E83-3B69-4F42-A50D-7D4341D9F4D1}" srcOrd="0" destOrd="0" presId="urn:microsoft.com/office/officeart/2008/layout/PictureAccentList"/>
    <dgm:cxn modelId="{BBE7F020-38C4-4CDE-9498-17FD7A1DF651}" type="presParOf" srcId="{648218BF-B827-41D4-B673-C96A72148E38}" destId="{0DD70277-267F-449D-88E3-002DAB459662}" srcOrd="1" destOrd="0" presId="urn:microsoft.com/office/officeart/2008/layout/PictureAccentList"/>
    <dgm:cxn modelId="{17DC1063-7306-4B01-B7B7-6A5AA2C65CAF}" type="presParOf" srcId="{F4673B6C-7AD4-4A36-951F-6684FB0B884E}" destId="{D3F755C4-7EE4-4279-88B9-6C003DAA028D}" srcOrd="1" destOrd="0" presId="urn:microsoft.com/office/officeart/2008/layout/PictureAccentList"/>
    <dgm:cxn modelId="{1F7616A4-80EC-484F-B786-A1A83CE3482F}" type="presParOf" srcId="{D3F755C4-7EE4-4279-88B9-6C003DAA028D}" destId="{86BCE93A-22B1-4AD2-9090-05A0C2C31B10}" srcOrd="0" destOrd="0" presId="urn:microsoft.com/office/officeart/2008/layout/PictureAccentList"/>
    <dgm:cxn modelId="{3F0242C1-54FC-452F-BB2B-991F8894AA66}" type="presParOf" srcId="{D3F755C4-7EE4-4279-88B9-6C003DAA028D}" destId="{F7CCFE6C-0DB7-49F5-9F76-8CB464A34A1F}" srcOrd="1" destOrd="0" presId="urn:microsoft.com/office/officeart/2008/layout/PictureAccentList"/>
    <dgm:cxn modelId="{BB906162-7876-4385-BCB8-A87D07971A83}" type="presParOf" srcId="{F4673B6C-7AD4-4A36-951F-6684FB0B884E}" destId="{019B2E5E-BB41-43DA-9F28-ED1CA40B8972}" srcOrd="2" destOrd="0" presId="urn:microsoft.com/office/officeart/2008/layout/PictureAccentList"/>
    <dgm:cxn modelId="{2DC2D31D-BE8B-41D2-AFE9-E75FB0D98016}" type="presParOf" srcId="{019B2E5E-BB41-43DA-9F28-ED1CA40B8972}" destId="{F6F99376-483F-4388-A1BA-C8DB62A22D86}" srcOrd="0" destOrd="0" presId="urn:microsoft.com/office/officeart/2008/layout/PictureAccentList"/>
    <dgm:cxn modelId="{071E6C64-EBC6-42B7-8880-38CCAE667AE7}" type="presParOf" srcId="{019B2E5E-BB41-43DA-9F28-ED1CA40B8972}" destId="{912F5FF0-58F7-44F9-9F74-A64CFD218F0D}" srcOrd="1" destOrd="0" presId="urn:microsoft.com/office/officeart/2008/layout/PictureAccentList"/>
    <dgm:cxn modelId="{8A05FC5A-84F9-4156-A6CF-82253CEAA4F5}" type="presParOf" srcId="{F4673B6C-7AD4-4A36-951F-6684FB0B884E}" destId="{1207817E-DD84-4A06-8234-3EE4AA870C83}" srcOrd="3" destOrd="0" presId="urn:microsoft.com/office/officeart/2008/layout/PictureAccentList"/>
    <dgm:cxn modelId="{D0840981-8D29-41C2-9420-842613A219BE}" type="presParOf" srcId="{1207817E-DD84-4A06-8234-3EE4AA870C83}" destId="{F4E95E51-9BED-467E-8398-70E756C78D8C}" srcOrd="0" destOrd="0" presId="urn:microsoft.com/office/officeart/2008/layout/PictureAccentList"/>
    <dgm:cxn modelId="{12FB5B27-D817-47E1-8859-D23E83D3626E}" type="presParOf" srcId="{1207817E-DD84-4A06-8234-3EE4AA870C83}" destId="{24A03D36-5835-4BCB-A443-E64F7EEB47C9}" srcOrd="1" destOrd="0" presId="urn:microsoft.com/office/officeart/2008/layout/PictureAccentList"/>
    <dgm:cxn modelId="{95345620-10FD-42DE-9272-F5E108B08613}" type="presParOf" srcId="{F4673B6C-7AD4-4A36-951F-6684FB0B884E}" destId="{B124A67D-4791-4024-84CB-6FDB27AD90A9}" srcOrd="4" destOrd="0" presId="urn:microsoft.com/office/officeart/2008/layout/PictureAccentList"/>
    <dgm:cxn modelId="{A04BC4E8-5111-4864-9152-C7C09C32C297}" type="presParOf" srcId="{B124A67D-4791-4024-84CB-6FDB27AD90A9}" destId="{A8F00CEE-C7BB-4D16-B879-F66F75E200A7}" srcOrd="0" destOrd="0" presId="urn:microsoft.com/office/officeart/2008/layout/PictureAccentList"/>
    <dgm:cxn modelId="{E355470B-B3A6-4009-9C3A-4FF89BA8D8C2}" type="presParOf" srcId="{B124A67D-4791-4024-84CB-6FDB27AD90A9}" destId="{08CD0E1C-E6EA-4EC4-9F17-60C314D55DEF}" srcOrd="1" destOrd="0" presId="urn:microsoft.com/office/officeart/2008/layout/PictureAccentLis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1B7A2A-9D8C-4818-BC35-A7C4AA0111A8}" type="doc">
      <dgm:prSet loTypeId="urn:microsoft.com/office/officeart/2008/layout/PictureAccentList" loCatId="pictur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CCA97B-7D8A-401D-B7B0-4EF2A753DCA1}">
      <dgm:prSet phldrT="[Текст]" custT="1"/>
      <dgm:spPr>
        <a:solidFill>
          <a:schemeClr val="accent3">
            <a:lumMod val="50000"/>
            <a:alpha val="31000"/>
          </a:schemeClr>
        </a:solidFill>
        <a:ln w="19050">
          <a:solidFill>
            <a:schemeClr val="lt1">
              <a:hueOff val="0"/>
              <a:satOff val="0"/>
              <a:lumOff val="0"/>
              <a:alpha val="61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2000" dirty="0" smtClean="0">
              <a:solidFill>
                <a:schemeClr val="bg1"/>
              </a:solidFill>
              <a:latin typeface="+mj-lt"/>
            </a:rPr>
            <a:t> Обслуживание установки заключается в периодической откачке   </a:t>
          </a:r>
        </a:p>
        <a:p>
          <a:pPr algn="l"/>
          <a:r>
            <a:rPr lang="ru-RU" sz="2000" dirty="0" smtClean="0">
              <a:solidFill>
                <a:schemeClr val="bg1"/>
              </a:solidFill>
              <a:latin typeface="+mj-lt"/>
            </a:rPr>
            <a:t> жирового слоя и осажденных веществ из обеих камер установки</a:t>
          </a:r>
          <a:endParaRPr lang="ru-RU" sz="2000" b="0" dirty="0">
            <a:latin typeface="+mj-lt"/>
          </a:endParaRPr>
        </a:p>
      </dgm:t>
    </dgm:pt>
    <dgm:pt modelId="{B853B012-12F9-442E-8D0C-A34DF38C6498}" type="parTrans" cxnId="{4871883E-25AE-4845-8CC3-5E4139EA6C6F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06FBDC34-6A20-4325-9167-6BF85271E4EA}" type="sibTrans" cxnId="{4871883E-25AE-4845-8CC3-5E4139EA6C6F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C7A5B85F-C9E4-4F55-87FD-E281DE0540AE}">
      <dgm:prSet phldrT="[Текст]" custT="1"/>
      <dgm:spPr>
        <a:solidFill>
          <a:schemeClr val="accent3">
            <a:lumMod val="50000"/>
            <a:alpha val="31000"/>
          </a:schemeClr>
        </a:solidFill>
        <a:ln w="19050">
          <a:solidFill>
            <a:schemeClr val="lt1">
              <a:hueOff val="0"/>
              <a:satOff val="0"/>
              <a:lumOff val="0"/>
              <a:alpha val="61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2000" dirty="0" smtClean="0">
              <a:solidFill>
                <a:schemeClr val="bg1"/>
              </a:solidFill>
              <a:latin typeface="+mj-lt"/>
            </a:rPr>
            <a:t>Необходимость откачки определяется визуально либо при помощи датчика уровня</a:t>
          </a:r>
          <a:endParaRPr lang="ru-RU" sz="2000" b="0" dirty="0">
            <a:latin typeface="+mj-lt"/>
          </a:endParaRPr>
        </a:p>
      </dgm:t>
    </dgm:pt>
    <dgm:pt modelId="{0533182F-843A-4254-8C36-7CB704853612}" type="parTrans" cxnId="{77CA0EAC-F124-4C40-8C39-D85B071371C1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0C03961E-168C-43EA-8D80-6418F8C7991F}" type="sibTrans" cxnId="{77CA0EAC-F124-4C40-8C39-D85B071371C1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A0F7591D-2EF6-4E5F-8B44-B9E16D6EEAE1}">
      <dgm:prSet custT="1"/>
      <dgm:spPr>
        <a:solidFill>
          <a:schemeClr val="accent3">
            <a:lumMod val="50000"/>
            <a:alpha val="31000"/>
          </a:schemeClr>
        </a:solidFill>
        <a:ln w="19050">
          <a:solidFill>
            <a:schemeClr val="lt1">
              <a:hueOff val="0"/>
              <a:satOff val="0"/>
              <a:lumOff val="0"/>
              <a:alpha val="61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r>
            <a:rPr lang="ru-RU" sz="2000" dirty="0" smtClean="0">
              <a:solidFill>
                <a:schemeClr val="bg1"/>
              </a:solidFill>
              <a:latin typeface="+mj-lt"/>
            </a:rPr>
            <a:t>Откачка производится вакуумной машиной через стояки для откачки</a:t>
          </a:r>
          <a:endParaRPr lang="ru-RU" sz="2000" b="0" dirty="0">
            <a:latin typeface="+mj-lt"/>
          </a:endParaRPr>
        </a:p>
      </dgm:t>
    </dgm:pt>
    <dgm:pt modelId="{92E9BA2A-DBE1-4C55-842B-562CA6163146}" type="parTrans" cxnId="{BD31F8DA-EA87-4D5D-AAA6-033508C6B693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3A529C08-432D-4E1A-A200-07B74EAC1F8D}" type="sibTrans" cxnId="{BD31F8DA-EA87-4D5D-AAA6-033508C6B693}">
      <dgm:prSet/>
      <dgm:spPr/>
      <dgm:t>
        <a:bodyPr/>
        <a:lstStyle/>
        <a:p>
          <a:endParaRPr lang="ru-RU" sz="2000">
            <a:latin typeface="+mj-lt"/>
          </a:endParaRPr>
        </a:p>
      </dgm:t>
    </dgm:pt>
    <dgm:pt modelId="{7B23416A-496F-4909-98BD-A3AD13273FA8}" type="pres">
      <dgm:prSet presAssocID="{231B7A2A-9D8C-4818-BC35-A7C4AA0111A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D7E5FB-275C-4D00-9B93-C94A5A3BB1B9}" type="pres">
      <dgm:prSet presAssocID="{ACCCA97B-7D8A-401D-B7B0-4EF2A753DCA1}" presName="root" presStyleCnt="0">
        <dgm:presLayoutVars>
          <dgm:chMax/>
          <dgm:chPref val="4"/>
        </dgm:presLayoutVars>
      </dgm:prSet>
      <dgm:spPr/>
    </dgm:pt>
    <dgm:pt modelId="{A8D9BA24-3266-4B5E-8FEF-1E59553432D9}" type="pres">
      <dgm:prSet presAssocID="{ACCCA97B-7D8A-401D-B7B0-4EF2A753DCA1}" presName="rootComposite" presStyleCnt="0">
        <dgm:presLayoutVars/>
      </dgm:prSet>
      <dgm:spPr/>
    </dgm:pt>
    <dgm:pt modelId="{D920B6D7-9395-4698-AB1A-525F18D01A83}" type="pres">
      <dgm:prSet presAssocID="{ACCCA97B-7D8A-401D-B7B0-4EF2A753DCA1}" presName="rootText" presStyleLbl="node0" presStyleIdx="0" presStyleCnt="1" custScaleX="99625" custScaleY="117599" custLinFactNeighborX="-849" custLinFactNeighborY="-1045">
        <dgm:presLayoutVars>
          <dgm:chMax/>
          <dgm:chPref val="4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0AD88C3-178F-451E-8E7B-9922BDCE23A7}" type="pres">
      <dgm:prSet presAssocID="{ACCCA97B-7D8A-401D-B7B0-4EF2A753DCA1}" presName="childShape" presStyleCnt="0">
        <dgm:presLayoutVars>
          <dgm:chMax val="0"/>
          <dgm:chPref val="0"/>
        </dgm:presLayoutVars>
      </dgm:prSet>
      <dgm:spPr/>
    </dgm:pt>
    <dgm:pt modelId="{D3F755C4-7EE4-4279-88B9-6C003DAA028D}" type="pres">
      <dgm:prSet presAssocID="{C7A5B85F-C9E4-4F55-87FD-E281DE0540AE}" presName="childComposite" presStyleCnt="0">
        <dgm:presLayoutVars>
          <dgm:chMax val="0"/>
          <dgm:chPref val="0"/>
        </dgm:presLayoutVars>
      </dgm:prSet>
      <dgm:spPr/>
    </dgm:pt>
    <dgm:pt modelId="{86BCE93A-22B1-4AD2-9090-05A0C2C31B10}" type="pres">
      <dgm:prSet presAssocID="{C7A5B85F-C9E4-4F55-87FD-E281DE0540AE}" presName="Image" presStyleLbl="node1" presStyleIdx="0" presStyleCnt="2" custLinFactX="-10178" custLinFactNeighborX="-100000" custLinFactNeighborY="12027"/>
      <dgm:spPr>
        <a:noFill/>
      </dgm:spPr>
    </dgm:pt>
    <dgm:pt modelId="{F7CCFE6C-0DB7-49F5-9F76-8CB464A34A1F}" type="pres">
      <dgm:prSet presAssocID="{C7A5B85F-C9E4-4F55-87FD-E281DE0540AE}" presName="childText" presStyleLbl="lnNode1" presStyleIdx="0" presStyleCnt="2" custScaleX="117353" custScaleY="90722" custLinFactNeighborX="-5113" custLinFactNeighborY="-12916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19B2E5E-BB41-43DA-9F28-ED1CA40B8972}" type="pres">
      <dgm:prSet presAssocID="{A0F7591D-2EF6-4E5F-8B44-B9E16D6EEAE1}" presName="childComposite" presStyleCnt="0">
        <dgm:presLayoutVars>
          <dgm:chMax val="0"/>
          <dgm:chPref val="0"/>
        </dgm:presLayoutVars>
      </dgm:prSet>
      <dgm:spPr/>
    </dgm:pt>
    <dgm:pt modelId="{F6F99376-483F-4388-A1BA-C8DB62A22D86}" type="pres">
      <dgm:prSet presAssocID="{A0F7591D-2EF6-4E5F-8B44-B9E16D6EEAE1}" presName="Image" presStyleLbl="node1" presStyleIdx="1" presStyleCnt="2" custLinFactX="-20273" custLinFactNeighborX="-100000" custLinFactNeighborY="81733"/>
      <dgm:spPr>
        <a:noFill/>
      </dgm:spPr>
    </dgm:pt>
    <dgm:pt modelId="{912F5FF0-58F7-44F9-9F74-A64CFD218F0D}" type="pres">
      <dgm:prSet presAssocID="{A0F7591D-2EF6-4E5F-8B44-B9E16D6EEAE1}" presName="childText" presStyleLbl="lnNode1" presStyleIdx="1" presStyleCnt="2" custScaleX="117192" custScaleY="83577" custLinFactNeighborX="-5464" custLinFactNeighborY="-26535">
        <dgm:presLayoutVars>
          <dgm:chMax val="0"/>
          <dgm:chPref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77CA0EAC-F124-4C40-8C39-D85B071371C1}" srcId="{ACCCA97B-7D8A-401D-B7B0-4EF2A753DCA1}" destId="{C7A5B85F-C9E4-4F55-87FD-E281DE0540AE}" srcOrd="0" destOrd="0" parTransId="{0533182F-843A-4254-8C36-7CB704853612}" sibTransId="{0C03961E-168C-43EA-8D80-6418F8C7991F}"/>
    <dgm:cxn modelId="{4871883E-25AE-4845-8CC3-5E4139EA6C6F}" srcId="{231B7A2A-9D8C-4818-BC35-A7C4AA0111A8}" destId="{ACCCA97B-7D8A-401D-B7B0-4EF2A753DCA1}" srcOrd="0" destOrd="0" parTransId="{B853B012-12F9-442E-8D0C-A34DF38C6498}" sibTransId="{06FBDC34-6A20-4325-9167-6BF85271E4EA}"/>
    <dgm:cxn modelId="{21A64173-D7E1-4790-A309-46609E7630EA}" type="presOf" srcId="{ACCCA97B-7D8A-401D-B7B0-4EF2A753DCA1}" destId="{D920B6D7-9395-4698-AB1A-525F18D01A83}" srcOrd="0" destOrd="0" presId="urn:microsoft.com/office/officeart/2008/layout/PictureAccentList"/>
    <dgm:cxn modelId="{64FEB626-021F-4657-A11E-2D725304A7EF}" type="presOf" srcId="{C7A5B85F-C9E4-4F55-87FD-E281DE0540AE}" destId="{F7CCFE6C-0DB7-49F5-9F76-8CB464A34A1F}" srcOrd="0" destOrd="0" presId="urn:microsoft.com/office/officeart/2008/layout/PictureAccentList"/>
    <dgm:cxn modelId="{2B0C1BCF-D256-4909-95C0-BC05C921F18A}" type="presOf" srcId="{A0F7591D-2EF6-4E5F-8B44-B9E16D6EEAE1}" destId="{912F5FF0-58F7-44F9-9F74-A64CFD218F0D}" srcOrd="0" destOrd="0" presId="urn:microsoft.com/office/officeart/2008/layout/PictureAccentList"/>
    <dgm:cxn modelId="{D0EADB39-E505-43CB-9452-B8ACDC9A31C2}" type="presOf" srcId="{231B7A2A-9D8C-4818-BC35-A7C4AA0111A8}" destId="{7B23416A-496F-4909-98BD-A3AD13273FA8}" srcOrd="0" destOrd="0" presId="urn:microsoft.com/office/officeart/2008/layout/PictureAccentList"/>
    <dgm:cxn modelId="{BD31F8DA-EA87-4D5D-AAA6-033508C6B693}" srcId="{ACCCA97B-7D8A-401D-B7B0-4EF2A753DCA1}" destId="{A0F7591D-2EF6-4E5F-8B44-B9E16D6EEAE1}" srcOrd="1" destOrd="0" parTransId="{92E9BA2A-DBE1-4C55-842B-562CA6163146}" sibTransId="{3A529C08-432D-4E1A-A200-07B74EAC1F8D}"/>
    <dgm:cxn modelId="{850F179E-995A-4FB0-B350-33F8B66A93AF}" type="presParOf" srcId="{7B23416A-496F-4909-98BD-A3AD13273FA8}" destId="{74D7E5FB-275C-4D00-9B93-C94A5A3BB1B9}" srcOrd="0" destOrd="0" presId="urn:microsoft.com/office/officeart/2008/layout/PictureAccentList"/>
    <dgm:cxn modelId="{C4DB0643-8E83-49F7-9F28-300465C3700E}" type="presParOf" srcId="{74D7E5FB-275C-4D00-9B93-C94A5A3BB1B9}" destId="{A8D9BA24-3266-4B5E-8FEF-1E59553432D9}" srcOrd="0" destOrd="0" presId="urn:microsoft.com/office/officeart/2008/layout/PictureAccentList"/>
    <dgm:cxn modelId="{B1D5A642-413D-443B-9CAD-EA79720872BC}" type="presParOf" srcId="{A8D9BA24-3266-4B5E-8FEF-1E59553432D9}" destId="{D920B6D7-9395-4698-AB1A-525F18D01A83}" srcOrd="0" destOrd="0" presId="urn:microsoft.com/office/officeart/2008/layout/PictureAccentList"/>
    <dgm:cxn modelId="{1DBBDF29-5D9C-4090-A733-8238C34D5934}" type="presParOf" srcId="{74D7E5FB-275C-4D00-9B93-C94A5A3BB1B9}" destId="{30AD88C3-178F-451E-8E7B-9922BDCE23A7}" srcOrd="1" destOrd="0" presId="urn:microsoft.com/office/officeart/2008/layout/PictureAccentList"/>
    <dgm:cxn modelId="{EC2404F3-5B3E-4ADF-9A66-9D1904C03F80}" type="presParOf" srcId="{30AD88C3-178F-451E-8E7B-9922BDCE23A7}" destId="{D3F755C4-7EE4-4279-88B9-6C003DAA028D}" srcOrd="0" destOrd="0" presId="urn:microsoft.com/office/officeart/2008/layout/PictureAccentList"/>
    <dgm:cxn modelId="{44F01B7E-210F-4B0F-8BFE-D77C5A86E01F}" type="presParOf" srcId="{D3F755C4-7EE4-4279-88B9-6C003DAA028D}" destId="{86BCE93A-22B1-4AD2-9090-05A0C2C31B10}" srcOrd="0" destOrd="0" presId="urn:microsoft.com/office/officeart/2008/layout/PictureAccentList"/>
    <dgm:cxn modelId="{7D6DF712-4307-4758-A066-BE954EAE106B}" type="presParOf" srcId="{D3F755C4-7EE4-4279-88B9-6C003DAA028D}" destId="{F7CCFE6C-0DB7-49F5-9F76-8CB464A34A1F}" srcOrd="1" destOrd="0" presId="urn:microsoft.com/office/officeart/2008/layout/PictureAccentList"/>
    <dgm:cxn modelId="{B60B0336-1A91-4DD0-AEC6-1EDC98A218AE}" type="presParOf" srcId="{30AD88C3-178F-451E-8E7B-9922BDCE23A7}" destId="{019B2E5E-BB41-43DA-9F28-ED1CA40B8972}" srcOrd="1" destOrd="0" presId="urn:microsoft.com/office/officeart/2008/layout/PictureAccentList"/>
    <dgm:cxn modelId="{696BEC85-7D95-4AD0-9188-29FA4E4533E5}" type="presParOf" srcId="{019B2E5E-BB41-43DA-9F28-ED1CA40B8972}" destId="{F6F99376-483F-4388-A1BA-C8DB62A22D86}" srcOrd="0" destOrd="0" presId="urn:microsoft.com/office/officeart/2008/layout/PictureAccentList"/>
    <dgm:cxn modelId="{54AFE197-89A0-47BA-8790-9BB7AA84C368}" type="presParOf" srcId="{019B2E5E-BB41-43DA-9F28-ED1CA40B8972}" destId="{912F5FF0-58F7-44F9-9F74-A64CFD218F0D}" srcOrd="1" destOrd="0" presId="urn:microsoft.com/office/officeart/2008/layout/PictureAccentList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14A638-D828-4520-9A86-FCE04218228A}">
      <dsp:nvSpPr>
        <dsp:cNvPr id="0" name=""/>
        <dsp:cNvSpPr/>
      </dsp:nvSpPr>
      <dsp:spPr>
        <a:xfrm>
          <a:off x="49352" y="72007"/>
          <a:ext cx="8614263" cy="612763"/>
        </a:xfrm>
        <a:prstGeom prst="roundRect">
          <a:avLst>
            <a:gd name="adj" fmla="val 10000"/>
          </a:avLst>
        </a:prstGeom>
        <a:solidFill>
          <a:srgbClr val="103A44">
            <a:alpha val="50000"/>
          </a:srgbClr>
        </a:solidFill>
        <a:ln w="9525">
          <a:solidFill>
            <a:schemeClr val="lt1">
              <a:hueOff val="0"/>
              <a:satOff val="0"/>
              <a:lumOff val="0"/>
              <a:alpha val="4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 smtClean="0"/>
            <a:t> Общие сведения</a:t>
          </a:r>
          <a:endParaRPr lang="ru-RU" sz="2400" b="0" kern="1200" dirty="0"/>
        </a:p>
      </dsp:txBody>
      <dsp:txXfrm>
        <a:off x="67299" y="89954"/>
        <a:ext cx="8578369" cy="576869"/>
      </dsp:txXfrm>
    </dsp:sp>
    <dsp:sp modelId="{456C0E83-3B69-4F42-A50D-7D4341D9F4D1}">
      <dsp:nvSpPr>
        <dsp:cNvPr id="0" name=""/>
        <dsp:cNvSpPr/>
      </dsp:nvSpPr>
      <dsp:spPr>
        <a:xfrm>
          <a:off x="216997" y="3268707"/>
          <a:ext cx="820057" cy="820057"/>
        </a:xfrm>
        <a:prstGeom prst="roundRect">
          <a:avLst>
            <a:gd name="adj" fmla="val 1667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D70277-267F-449D-88E3-002DAB459662}">
      <dsp:nvSpPr>
        <dsp:cNvPr id="0" name=""/>
        <dsp:cNvSpPr/>
      </dsp:nvSpPr>
      <dsp:spPr>
        <a:xfrm>
          <a:off x="278754" y="792091"/>
          <a:ext cx="8302451" cy="820057"/>
        </a:xfrm>
        <a:prstGeom prst="roundRect">
          <a:avLst>
            <a:gd name="adj" fmla="val 16670"/>
          </a:avLst>
        </a:prstGeom>
        <a:solidFill>
          <a:srgbClr val="103A44">
            <a:alpha val="50000"/>
          </a:srgbClr>
        </a:solidFill>
        <a:ln w="9525" cap="flat" cmpd="sng" algn="ctr">
          <a:solidFill>
            <a:schemeClr val="lt1">
              <a:hueOff val="0"/>
              <a:satOff val="0"/>
              <a:lumOff val="0"/>
              <a:alpha val="40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bg1"/>
              </a:solidFill>
            </a:rPr>
            <a:t>Оборудование предназначено для очистки хоз-бытовых и приравненных к ним по составу производственных сточных вод</a:t>
          </a:r>
          <a:endParaRPr lang="ru-RU" sz="1600" b="0" kern="1200" dirty="0"/>
        </a:p>
      </dsp:txBody>
      <dsp:txXfrm>
        <a:off x="318793" y="832130"/>
        <a:ext cx="8222373" cy="739979"/>
      </dsp:txXfrm>
    </dsp:sp>
    <dsp:sp modelId="{86BCE93A-22B1-4AD2-9090-05A0C2C31B10}">
      <dsp:nvSpPr>
        <dsp:cNvPr id="0" name=""/>
        <dsp:cNvSpPr/>
      </dsp:nvSpPr>
      <dsp:spPr>
        <a:xfrm>
          <a:off x="299782" y="1778613"/>
          <a:ext cx="820057" cy="820057"/>
        </a:xfrm>
        <a:prstGeom prst="roundRect">
          <a:avLst>
            <a:gd name="adj" fmla="val 1667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CCFE6C-0DB7-49F5-9F76-8CB464A34A1F}">
      <dsp:nvSpPr>
        <dsp:cNvPr id="0" name=""/>
        <dsp:cNvSpPr/>
      </dsp:nvSpPr>
      <dsp:spPr>
        <a:xfrm>
          <a:off x="278754" y="1700223"/>
          <a:ext cx="8302451" cy="820057"/>
        </a:xfrm>
        <a:prstGeom prst="roundRect">
          <a:avLst>
            <a:gd name="adj" fmla="val 16670"/>
          </a:avLst>
        </a:prstGeom>
        <a:solidFill>
          <a:srgbClr val="103A44">
            <a:alpha val="50000"/>
          </a:srgbClr>
        </a:solidFill>
        <a:ln w="9525" cap="flat" cmpd="sng" algn="ctr">
          <a:solidFill>
            <a:schemeClr val="lt1">
              <a:hueOff val="0"/>
              <a:satOff val="0"/>
              <a:lumOff val="0"/>
              <a:alpha val="40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smtClean="0">
              <a:solidFill>
                <a:schemeClr val="bg1"/>
              </a:solidFill>
            </a:rPr>
            <a:t>В основу очистки заложен биологический метод</a:t>
          </a:r>
          <a:endParaRPr lang="ru-RU" sz="1600" b="0" kern="1200" dirty="0"/>
        </a:p>
      </dsp:txBody>
      <dsp:txXfrm>
        <a:off x="318793" y="1740262"/>
        <a:ext cx="8222373" cy="739979"/>
      </dsp:txXfrm>
    </dsp:sp>
    <dsp:sp modelId="{F6F99376-483F-4388-A1BA-C8DB62A22D86}">
      <dsp:nvSpPr>
        <dsp:cNvPr id="0" name=""/>
        <dsp:cNvSpPr/>
      </dsp:nvSpPr>
      <dsp:spPr>
        <a:xfrm>
          <a:off x="216997" y="3268707"/>
          <a:ext cx="820057" cy="820057"/>
        </a:xfrm>
        <a:prstGeom prst="roundRect">
          <a:avLst>
            <a:gd name="adj" fmla="val 1667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2F5FF0-58F7-44F9-9F74-A64CFD218F0D}">
      <dsp:nvSpPr>
        <dsp:cNvPr id="0" name=""/>
        <dsp:cNvSpPr/>
      </dsp:nvSpPr>
      <dsp:spPr>
        <a:xfrm>
          <a:off x="278754" y="2592290"/>
          <a:ext cx="8302451" cy="820057"/>
        </a:xfrm>
        <a:prstGeom prst="roundRect">
          <a:avLst>
            <a:gd name="adj" fmla="val 16670"/>
          </a:avLst>
        </a:prstGeom>
        <a:solidFill>
          <a:srgbClr val="103A44">
            <a:alpha val="50000"/>
          </a:srgbClr>
        </a:solidFill>
        <a:ln w="9525" cap="flat" cmpd="sng" algn="ctr">
          <a:solidFill>
            <a:schemeClr val="lt1">
              <a:hueOff val="0"/>
              <a:satOff val="0"/>
              <a:lumOff val="0"/>
              <a:alpha val="40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bg1"/>
              </a:solidFill>
            </a:rPr>
            <a:t>Корпус сооружений армированный стеклопластик / металл с антикоррозийным покрытием. Возможность подземного или наземного размещения </a:t>
          </a:r>
          <a:endParaRPr lang="ru-RU" sz="1600" b="0" kern="1200" dirty="0"/>
        </a:p>
      </dsp:txBody>
      <dsp:txXfrm>
        <a:off x="318793" y="2632329"/>
        <a:ext cx="8222373" cy="739979"/>
      </dsp:txXfrm>
    </dsp:sp>
    <dsp:sp modelId="{F4E95E51-9BED-467E-8398-70E756C78D8C}">
      <dsp:nvSpPr>
        <dsp:cNvPr id="0" name=""/>
        <dsp:cNvSpPr/>
      </dsp:nvSpPr>
      <dsp:spPr>
        <a:xfrm>
          <a:off x="216997" y="3268707"/>
          <a:ext cx="820057" cy="820057"/>
        </a:xfrm>
        <a:prstGeom prst="roundRect">
          <a:avLst>
            <a:gd name="adj" fmla="val 1667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A03D36-5835-4BCB-A443-E64F7EEB47C9}">
      <dsp:nvSpPr>
        <dsp:cNvPr id="0" name=""/>
        <dsp:cNvSpPr/>
      </dsp:nvSpPr>
      <dsp:spPr>
        <a:xfrm>
          <a:off x="278754" y="3500422"/>
          <a:ext cx="8302451" cy="820057"/>
        </a:xfrm>
        <a:prstGeom prst="roundRect">
          <a:avLst>
            <a:gd name="adj" fmla="val 16670"/>
          </a:avLst>
        </a:prstGeom>
        <a:solidFill>
          <a:srgbClr val="103A44">
            <a:alpha val="50000"/>
          </a:srgbClr>
        </a:solidFill>
        <a:ln w="9525" cap="flat" cmpd="sng" algn="ctr">
          <a:solidFill>
            <a:schemeClr val="lt1">
              <a:hueOff val="0"/>
              <a:satOff val="0"/>
              <a:lumOff val="0"/>
              <a:alpha val="40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smtClean="0">
              <a:solidFill>
                <a:schemeClr val="bg1"/>
              </a:solidFill>
            </a:rPr>
            <a:t>Возможность подземного или наземного размещения сооружений.</a:t>
          </a:r>
          <a:endParaRPr lang="ru-RU" sz="1600" b="0" kern="1200" dirty="0"/>
        </a:p>
      </dsp:txBody>
      <dsp:txXfrm>
        <a:off x="318793" y="3540461"/>
        <a:ext cx="8222373" cy="739979"/>
      </dsp:txXfrm>
    </dsp:sp>
    <dsp:sp modelId="{A8F00CEE-C7BB-4D16-B879-F66F75E200A7}">
      <dsp:nvSpPr>
        <dsp:cNvPr id="0" name=""/>
        <dsp:cNvSpPr/>
      </dsp:nvSpPr>
      <dsp:spPr>
        <a:xfrm>
          <a:off x="0" y="1944174"/>
          <a:ext cx="820057" cy="820057"/>
        </a:xfrm>
        <a:prstGeom prst="roundRect">
          <a:avLst>
            <a:gd name="adj" fmla="val 1667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CD0E1C-E6EA-4EC4-9F17-60C314D55DEF}">
      <dsp:nvSpPr>
        <dsp:cNvPr id="0" name=""/>
        <dsp:cNvSpPr/>
      </dsp:nvSpPr>
      <dsp:spPr>
        <a:xfrm>
          <a:off x="278754" y="4392489"/>
          <a:ext cx="8302451" cy="820057"/>
        </a:xfrm>
        <a:prstGeom prst="roundRect">
          <a:avLst>
            <a:gd name="adj" fmla="val 16670"/>
          </a:avLst>
        </a:prstGeom>
        <a:solidFill>
          <a:srgbClr val="103A44">
            <a:alpha val="50000"/>
          </a:srgbClr>
        </a:solidFill>
        <a:ln w="9525" cap="flat" cmpd="sng" algn="ctr">
          <a:solidFill>
            <a:schemeClr val="lt1">
              <a:hueOff val="0"/>
              <a:satOff val="0"/>
              <a:lumOff val="0"/>
              <a:alpha val="40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bg1"/>
              </a:solidFill>
            </a:rPr>
            <a:t>Сброс очищенных стоков в водоем, на рельеф, в сооружения подземной фильтрации</a:t>
          </a:r>
          <a:endParaRPr lang="ru-RU" sz="1600" b="0" kern="1200" dirty="0"/>
        </a:p>
      </dsp:txBody>
      <dsp:txXfrm>
        <a:off x="318793" y="4432528"/>
        <a:ext cx="8222373" cy="7399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20B6D7-9395-4698-AB1A-525F18D01A83}">
      <dsp:nvSpPr>
        <dsp:cNvPr id="0" name=""/>
        <dsp:cNvSpPr/>
      </dsp:nvSpPr>
      <dsp:spPr>
        <a:xfrm>
          <a:off x="251485" y="456339"/>
          <a:ext cx="8178112" cy="1339757"/>
        </a:xfrm>
        <a:prstGeom prst="roundRect">
          <a:avLst/>
        </a:prstGeom>
        <a:solidFill>
          <a:schemeClr val="accent3">
            <a:lumMod val="50000"/>
            <a:alpha val="31000"/>
          </a:schemeClr>
        </a:solidFill>
        <a:ln w="19050">
          <a:solidFill>
            <a:schemeClr val="lt1">
              <a:hueOff val="0"/>
              <a:satOff val="0"/>
              <a:lumOff val="0"/>
              <a:alpha val="61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+mj-lt"/>
            </a:rPr>
            <a:t> Обслуживание установки заключается в периодической откачке 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+mj-lt"/>
            </a:rPr>
            <a:t> жирового слоя и осажденных веществ из обеих камер установки</a:t>
          </a:r>
          <a:endParaRPr lang="ru-RU" sz="2000" b="0" kern="1200" dirty="0">
            <a:latin typeface="+mj-lt"/>
          </a:endParaRPr>
        </a:p>
      </dsp:txBody>
      <dsp:txXfrm>
        <a:off x="316887" y="521741"/>
        <a:ext cx="8047308" cy="1208953"/>
      </dsp:txXfrm>
    </dsp:sp>
    <dsp:sp modelId="{86BCE93A-22B1-4AD2-9090-05A0C2C31B10}">
      <dsp:nvSpPr>
        <dsp:cNvPr id="0" name=""/>
        <dsp:cNvSpPr/>
      </dsp:nvSpPr>
      <dsp:spPr>
        <a:xfrm>
          <a:off x="0" y="2150087"/>
          <a:ext cx="1139259" cy="1139259"/>
        </a:xfrm>
        <a:prstGeom prst="roundRect">
          <a:avLst>
            <a:gd name="adj" fmla="val 1667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CCFE6C-0DB7-49F5-9F76-8CB464A34A1F}">
      <dsp:nvSpPr>
        <dsp:cNvPr id="0" name=""/>
        <dsp:cNvSpPr/>
      </dsp:nvSpPr>
      <dsp:spPr>
        <a:xfrm>
          <a:off x="244228" y="1918772"/>
          <a:ext cx="8216213" cy="1033558"/>
        </a:xfrm>
        <a:prstGeom prst="roundRect">
          <a:avLst/>
        </a:prstGeom>
        <a:solidFill>
          <a:schemeClr val="accent3">
            <a:lumMod val="50000"/>
            <a:alpha val="31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 val="61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+mj-lt"/>
            </a:rPr>
            <a:t>Необходимость откачки определяется визуально либо при помощи датчика уровня</a:t>
          </a:r>
          <a:endParaRPr lang="ru-RU" sz="2000" b="0" kern="1200" dirty="0">
            <a:latin typeface="+mj-lt"/>
          </a:endParaRPr>
        </a:p>
      </dsp:txBody>
      <dsp:txXfrm>
        <a:off x="294682" y="1969226"/>
        <a:ext cx="8115305" cy="932650"/>
      </dsp:txXfrm>
    </dsp:sp>
    <dsp:sp modelId="{F6F99376-483F-4388-A1BA-C8DB62A22D86}">
      <dsp:nvSpPr>
        <dsp:cNvPr id="0" name=""/>
        <dsp:cNvSpPr/>
      </dsp:nvSpPr>
      <dsp:spPr>
        <a:xfrm>
          <a:off x="0" y="3757284"/>
          <a:ext cx="1139259" cy="1139259"/>
        </a:xfrm>
        <a:prstGeom prst="roundRect">
          <a:avLst>
            <a:gd name="adj" fmla="val 1667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2F5FF0-58F7-44F9-9F74-A64CFD218F0D}">
      <dsp:nvSpPr>
        <dsp:cNvPr id="0" name=""/>
        <dsp:cNvSpPr/>
      </dsp:nvSpPr>
      <dsp:spPr>
        <a:xfrm>
          <a:off x="230925" y="3080287"/>
          <a:ext cx="8204941" cy="952158"/>
        </a:xfrm>
        <a:prstGeom prst="roundRect">
          <a:avLst/>
        </a:prstGeom>
        <a:solidFill>
          <a:schemeClr val="accent3">
            <a:lumMod val="50000"/>
            <a:alpha val="31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 val="61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bg1"/>
              </a:solidFill>
              <a:latin typeface="+mj-lt"/>
            </a:rPr>
            <a:t>Откачка производится вакуумной машиной через стояки для откачки</a:t>
          </a:r>
          <a:endParaRPr lang="ru-RU" sz="2000" b="0" kern="1200" dirty="0">
            <a:latin typeface="+mj-lt"/>
          </a:endParaRPr>
        </a:p>
      </dsp:txBody>
      <dsp:txXfrm>
        <a:off x="277406" y="3126768"/>
        <a:ext cx="8111979" cy="8591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C6C1A-1634-4833-9ABE-A88FD58B2CD7}" type="datetimeFigureOut">
              <a:rPr lang="ru-RU" smtClean="0"/>
              <a:pPr/>
              <a:t>26.10.2015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51520" y="2348880"/>
            <a:ext cx="8640960" cy="2304256"/>
          </a:xfrm>
          <a:prstGeom prst="roundRect">
            <a:avLst>
              <a:gd name="adj" fmla="val 3026"/>
            </a:avLst>
          </a:prstGeom>
          <a:solidFill>
            <a:schemeClr val="accent3">
              <a:lumMod val="50000"/>
              <a:alpha val="50000"/>
            </a:schemeClr>
          </a:solidFill>
          <a:ln>
            <a:solidFill>
              <a:schemeClr val="bg1">
                <a:alpha val="17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54" y="2357430"/>
            <a:ext cx="7344816" cy="2520280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bg1"/>
                </a:solidFill>
                <a:cs typeface="Arial" pitchFamily="34" charset="0"/>
              </a:rPr>
              <a:t>Очистные сооружения хозяйственно-бытовых </a:t>
            </a:r>
            <a:br>
              <a:rPr lang="ru-RU" sz="4000" dirty="0" smtClean="0">
                <a:solidFill>
                  <a:schemeClr val="bg1"/>
                </a:solidFill>
                <a:cs typeface="Arial" pitchFamily="34" charset="0"/>
              </a:rPr>
            </a:br>
            <a:r>
              <a:rPr lang="ru-RU" sz="4000" dirty="0" smtClean="0">
                <a:solidFill>
                  <a:schemeClr val="bg1"/>
                </a:solidFill>
                <a:cs typeface="Arial" pitchFamily="34" charset="0"/>
              </a:rPr>
              <a:t>сточных вод</a:t>
            </a:r>
            <a:endParaRPr lang="ru-RU" sz="4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Содержимое 6"/>
          <p:cNvSpPr txBox="1">
            <a:spLocks/>
          </p:cNvSpPr>
          <p:nvPr/>
        </p:nvSpPr>
        <p:spPr>
          <a:xfrm>
            <a:off x="3707904" y="5877272"/>
            <a:ext cx="1820888" cy="1052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j-lt"/>
                <a:ea typeface="+mn-ea"/>
                <a:cs typeface="+mn-cs"/>
              </a:rPr>
              <a:t>ООО «НВК»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931"/>
            <a:ext cx="9144000" cy="15138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59" y="509092"/>
            <a:ext cx="3321373" cy="6480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3" y="2471598"/>
            <a:ext cx="3515883" cy="21095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004048" y="-27384"/>
            <a:ext cx="5544616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Очистка сточных вод </a:t>
            </a:r>
            <a:endParaRPr lang="en-US" sz="2800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коттеджных поселков</a:t>
            </a:r>
            <a:endParaRPr kumimoji="0" lang="ru-RU" sz="28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1424168146"/>
              </p:ext>
            </p:extLst>
          </p:nvPr>
        </p:nvGraphicFramePr>
        <p:xfrm>
          <a:off x="179512" y="1484784"/>
          <a:ext cx="8712968" cy="52565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332656"/>
            <a:ext cx="4608512" cy="1143000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Тип сооружений «НВК-БИО»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2" y="1772816"/>
            <a:ext cx="8220465" cy="4661710"/>
          </a:xfrm>
          <a:prstGeom prst="roundRect">
            <a:avLst>
              <a:gd name="adj" fmla="val 2873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tx1">
                <a:alpha val="5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8" y="1268760"/>
            <a:ext cx="5688632" cy="5392674"/>
          </a:xfrm>
          <a:prstGeom prst="roundRect">
            <a:avLst>
              <a:gd name="adj" fmla="val 318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476672"/>
            <a:ext cx="4896544" cy="108012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bg1"/>
                </a:solidFill>
              </a:rPr>
              <a:t>Сброс очищенных стоков в грунт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922859"/>
            <a:ext cx="7453492" cy="560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707904" y="476672"/>
            <a:ext cx="4896544" cy="108012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bg1"/>
                </a:solidFill>
              </a:rPr>
              <a:t>Сброс очищенных стоков в грунт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1783022"/>
            <a:ext cx="8604448" cy="4526298"/>
          </a:xfrm>
          <a:prstGeom prst="roundRect">
            <a:avLst>
              <a:gd name="adj" fmla="val 270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857752" y="357166"/>
            <a:ext cx="4896544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chemeClr val="bg1"/>
                </a:solidFill>
              </a:rPr>
              <a:t>Тип сооружений «НВК-Р»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pic>
        <p:nvPicPr>
          <p:cNvPr id="26626" name="Picture 2" descr="http://upload.flado.ru/uads/n/002/19/2192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9" y="1772816"/>
            <a:ext cx="3250569" cy="1988072"/>
          </a:xfrm>
          <a:prstGeom prst="roundRect">
            <a:avLst>
              <a:gd name="adj" fmla="val 5719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0628" y="2998092"/>
            <a:ext cx="358613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8" name="Picture 4" descr="http://images.bizorg.su/goods/210/513/s_2105134.png"/>
          <p:cNvPicPr>
            <a:picLocks noChangeAspect="1" noChangeArrowheads="1"/>
          </p:cNvPicPr>
          <p:nvPr/>
        </p:nvPicPr>
        <p:blipFill rotWithShape="1">
          <a:blip r:embed="rId4"/>
          <a:srcRect t="17115" b="16698"/>
          <a:stretch/>
        </p:blipFill>
        <p:spPr bwMode="auto">
          <a:xfrm>
            <a:off x="323529" y="4364287"/>
            <a:ext cx="3004898" cy="1988887"/>
          </a:xfrm>
          <a:prstGeom prst="roundRect">
            <a:avLst>
              <a:gd name="adj" fmla="val 428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292080" y="5877272"/>
            <a:ext cx="358613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uLnTx/>
                <a:uFillTx/>
                <a:latin typeface="+mj-lt"/>
                <a:ea typeface="+mj-ea"/>
                <a:cs typeface="+mj-cs"/>
              </a:rPr>
              <a:t>Тонкослойный модуль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55186" y="4364287"/>
            <a:ext cx="1836894" cy="1985832"/>
          </a:xfrm>
          <a:prstGeom prst="roundRect">
            <a:avLst>
              <a:gd name="adj" fmla="val 289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929190" y="285728"/>
            <a:ext cx="4896544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chemeClr val="bg1"/>
                </a:solidFill>
              </a:rPr>
              <a:t>Тип сооружений «НВК-Р»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779912" y="3356992"/>
            <a:ext cx="5104184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4400" dirty="0">
                <a:solidFill>
                  <a:schemeClr val="bg1"/>
                </a:solidFill>
                <a:latin typeface="+mj-lt"/>
              </a:rPr>
              <a:t>ББЗ блок биологической очистки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23529" y="4077072"/>
            <a:ext cx="835292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55" y="1923256"/>
            <a:ext cx="3431031" cy="3810000"/>
          </a:xfrm>
          <a:prstGeom prst="roundRect">
            <a:avLst>
              <a:gd name="adj" fmla="val 359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http://v-dom.kiev.ua/images/uf%20lamp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6190" y="1923255"/>
            <a:ext cx="4286250" cy="3810000"/>
          </a:xfrm>
          <a:prstGeom prst="roundRect">
            <a:avLst>
              <a:gd name="adj" fmla="val 30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000760" y="428604"/>
            <a:ext cx="4896544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chemeClr val="bg1"/>
                </a:solidFill>
              </a:rPr>
              <a:t>Обеззараживание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187624" y="4869160"/>
            <a:ext cx="6768752" cy="1224136"/>
          </a:xfrm>
          <a:prstGeom prst="rect">
            <a:avLst/>
          </a:prstGeom>
          <a:solidFill>
            <a:schemeClr val="accent4">
              <a:lumMod val="60000"/>
              <a:lumOff val="40000"/>
              <a:alpha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87624" y="3573016"/>
            <a:ext cx="6768752" cy="1224136"/>
          </a:xfrm>
          <a:prstGeom prst="rect">
            <a:avLst/>
          </a:prstGeom>
          <a:solidFill>
            <a:schemeClr val="accent3">
              <a:lumMod val="60000"/>
              <a:lumOff val="40000"/>
              <a:alpha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87624" y="1844824"/>
            <a:ext cx="6768752" cy="1656184"/>
          </a:xfrm>
          <a:prstGeom prst="rect">
            <a:avLst/>
          </a:prstGeom>
          <a:solidFill>
            <a:schemeClr val="accent3">
              <a:lumMod val="50000"/>
              <a:alpha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844824"/>
            <a:ext cx="6742899" cy="3888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Степень очистки стоков при параметрах </a:t>
            </a:r>
            <a:endParaRPr lang="en-US" sz="2000" dirty="0" smtClean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входящих стоков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:</a:t>
            </a:r>
          </a:p>
          <a:p>
            <a:pPr marL="0" indent="0">
              <a:buNone/>
            </a:pPr>
            <a:endParaRPr lang="ru-RU" sz="1000" dirty="0" smtClean="0">
              <a:solidFill>
                <a:schemeClr val="bg1"/>
              </a:solidFill>
              <a:latin typeface="+mj-lt"/>
            </a:endParaRPr>
          </a:p>
          <a:p>
            <a:pPr marL="1828800" lvl="4" indent="0">
              <a:buNone/>
            </a:pPr>
            <a:r>
              <a:rPr lang="ru-RU" dirty="0" smtClean="0">
                <a:solidFill>
                  <a:schemeClr val="bg1"/>
                </a:solidFill>
                <a:latin typeface="+mj-lt"/>
              </a:rPr>
              <a:t> по БПК</a:t>
            </a:r>
            <a:r>
              <a:rPr lang="ru-RU" baseline="-25000" dirty="0" smtClean="0">
                <a:solidFill>
                  <a:schemeClr val="bg1"/>
                </a:solidFill>
                <a:latin typeface="+mj-lt"/>
              </a:rPr>
              <a:t>полн</a:t>
            </a:r>
            <a:r>
              <a:rPr lang="ru-RU" dirty="0" smtClean="0">
                <a:solidFill>
                  <a:schemeClr val="bg1"/>
                </a:solidFill>
                <a:latin typeface="+mj-lt"/>
              </a:rPr>
              <a:t> не более 250 мг/л</a:t>
            </a:r>
          </a:p>
          <a:p>
            <a:pPr marL="1828800" lvl="4" indent="0">
              <a:buNone/>
            </a:pPr>
            <a:r>
              <a:rPr lang="ru-RU" dirty="0" smtClean="0">
                <a:solidFill>
                  <a:schemeClr val="bg1"/>
                </a:solidFill>
                <a:latin typeface="+mj-lt"/>
              </a:rPr>
              <a:t> по взвешенным не более 225 мг/л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1828800" lvl="4" indent="0">
              <a:buNone/>
            </a:pPr>
            <a:endParaRPr lang="ru-RU" sz="1000" dirty="0" smtClean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НВК-БИО</a:t>
            </a:r>
            <a:r>
              <a:rPr lang="en-US" sz="2000" dirty="0" smtClean="0">
                <a:solidFill>
                  <a:schemeClr val="bg1"/>
                </a:solidFill>
                <a:latin typeface="+mj-lt"/>
              </a:rPr>
              <a:t>:</a:t>
            </a:r>
            <a:endParaRPr lang="ru-RU" sz="2000" dirty="0" smtClean="0">
              <a:solidFill>
                <a:schemeClr val="bg1"/>
              </a:solidFill>
              <a:latin typeface="+mj-lt"/>
            </a:endParaRPr>
          </a:p>
          <a:p>
            <a:pPr marL="1828800" lvl="4" indent="0">
              <a:buNone/>
            </a:pPr>
            <a:r>
              <a:rPr lang="ru-RU" dirty="0" smtClean="0">
                <a:solidFill>
                  <a:schemeClr val="bg1"/>
                </a:solidFill>
                <a:latin typeface="+mj-lt"/>
              </a:rPr>
              <a:t> по БПК не более 10-15 мг/л</a:t>
            </a:r>
          </a:p>
          <a:p>
            <a:pPr marL="1828800" lvl="4" indent="0">
              <a:buNone/>
            </a:pPr>
            <a:r>
              <a:rPr lang="ru-RU" dirty="0" smtClean="0">
                <a:solidFill>
                  <a:schemeClr val="bg1"/>
                </a:solidFill>
                <a:latin typeface="+mj-lt"/>
              </a:rPr>
              <a:t> по взвешенным не более 10-15 мг/л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1828800" lvl="4" indent="0">
              <a:buNone/>
            </a:pPr>
            <a:endParaRPr lang="ru-RU" sz="1000" dirty="0" smtClean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НВК-Р:</a:t>
            </a:r>
          </a:p>
          <a:p>
            <a:pPr marL="1828800" lvl="4" indent="0">
              <a:buNone/>
            </a:pPr>
            <a:r>
              <a:rPr lang="ru-RU" dirty="0" smtClean="0">
                <a:solidFill>
                  <a:schemeClr val="bg1"/>
                </a:solidFill>
                <a:latin typeface="+mj-lt"/>
              </a:rPr>
              <a:t> по БПК  не более 3-5 мг/л</a:t>
            </a:r>
          </a:p>
          <a:p>
            <a:pPr marL="1828800" lvl="4" indent="0">
              <a:buNone/>
            </a:pPr>
            <a:r>
              <a:rPr lang="ru-RU" dirty="0" smtClean="0">
                <a:solidFill>
                  <a:schemeClr val="bg1"/>
                </a:solidFill>
                <a:latin typeface="+mj-lt"/>
              </a:rPr>
              <a:t> по взвешенным не более 3-5 мг/л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215074" y="357166"/>
            <a:ext cx="4896544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chemeClr val="bg1"/>
                </a:solidFill>
              </a:rPr>
              <a:t>Степень очистки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46856" y="1648750"/>
            <a:ext cx="8229600" cy="2280316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•   Обслуживание установки заключается в периодическом откачивании избыточного ила, промывке фильтров компрессоров и включении дополнительных аэраторов.</a:t>
            </a:r>
          </a:p>
          <a:p>
            <a:pPr>
              <a:lnSpc>
                <a:spcPct val="90000"/>
              </a:lnSpc>
              <a:buNone/>
            </a:pPr>
            <a:endParaRPr lang="ru-RU" sz="1000" i="1" dirty="0" smtClean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90000"/>
              </a:lnSpc>
              <a:buNone/>
            </a:pP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•   </a:t>
            </a:r>
            <a:r>
              <a:rPr lang="en-US" sz="2400" i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ru-RU" sz="2400" i="1" dirty="0" smtClean="0">
                <a:solidFill>
                  <a:schemeClr val="bg1"/>
                </a:solidFill>
                <a:latin typeface="+mj-lt"/>
              </a:rPr>
              <a:t>Периодичность обслуживания зависит от производительности оборудования и составляет:</a:t>
            </a:r>
          </a:p>
          <a:p>
            <a:pPr>
              <a:lnSpc>
                <a:spcPct val="90000"/>
              </a:lnSpc>
              <a:buNone/>
            </a:pPr>
            <a:endParaRPr lang="ru-RU" sz="2400" i="1" dirty="0" smtClean="0">
              <a:solidFill>
                <a:schemeClr val="bg1"/>
              </a:solidFill>
              <a:latin typeface="+mj-lt"/>
            </a:endParaRPr>
          </a:p>
          <a:p>
            <a:pPr>
              <a:buNone/>
            </a:pPr>
            <a:endParaRPr lang="ru-RU" i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78298614"/>
              </p:ext>
            </p:extLst>
          </p:nvPr>
        </p:nvGraphicFramePr>
        <p:xfrm>
          <a:off x="428596" y="3789040"/>
          <a:ext cx="8280920" cy="275144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643470"/>
                <a:gridCol w="3637450"/>
              </a:tblGrid>
              <a:tr h="500066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Откачка избыточного ила</a:t>
                      </a:r>
                      <a:endParaRPr lang="ru-RU" sz="1800" b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В зависимости от производительности</a:t>
                      </a:r>
                      <a:endParaRPr lang="ru-RU" sz="1800" b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54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Обслуживание электрооборудования</a:t>
                      </a:r>
                    </a:p>
                    <a:p>
                      <a:r>
                        <a:rPr lang="ru-RU" sz="1800" b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(компрессоры, насосы и уф-установка)</a:t>
                      </a:r>
                      <a:endParaRPr lang="ru-RU" sz="1800" b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В</a:t>
                      </a:r>
                      <a:r>
                        <a:rPr lang="ru-RU" sz="1800" b="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соответствии с техническими паспортами заводов изготовителей</a:t>
                      </a:r>
                      <a:endParaRPr lang="ru-RU" sz="1800" b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54000"/>
                      </a:schemeClr>
                    </a:solidFill>
                  </a:tcPr>
                </a:tc>
              </a:tr>
              <a:tr h="1196967"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Включение/выключение системы</a:t>
                      </a:r>
                      <a:r>
                        <a:rPr lang="ru-RU" sz="1800" b="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встряхивания полимерной загрузки и тонкослойных модулей</a:t>
                      </a:r>
                      <a:endParaRPr lang="ru-RU" sz="1800" b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800" b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1-2 раза в месяц</a:t>
                      </a:r>
                      <a:endParaRPr lang="ru-RU" sz="1800" b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  <a:alpha val="54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292080" y="476672"/>
            <a:ext cx="36004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chemeClr val="bg1"/>
                </a:solidFill>
              </a:rPr>
              <a:t>Обслуживание установки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928926" y="500042"/>
            <a:ext cx="6445380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dirty="0" smtClean="0">
                <a:solidFill>
                  <a:schemeClr val="bg1"/>
                </a:solidFill>
                <a:latin typeface="+mj-lt"/>
                <a:cs typeface="Calibri" pitchFamily="34" charset="0"/>
              </a:rPr>
              <a:t>Сооружения биологической очистки сточных вод </a:t>
            </a:r>
            <a:r>
              <a:rPr lang="ru-RU" sz="2000" dirty="0" smtClean="0">
                <a:solidFill>
                  <a:schemeClr val="bg1"/>
                </a:solidFill>
                <a:latin typeface="+mj-lt"/>
                <a:cs typeface="Calibri" pitchFamily="34" charset="0"/>
              </a:rPr>
              <a:t>наземного </a:t>
            </a:r>
            <a:r>
              <a:rPr lang="ru-RU" sz="2000" dirty="0" err="1" smtClean="0">
                <a:solidFill>
                  <a:schemeClr val="bg1"/>
                </a:solidFill>
                <a:latin typeface="+mj-lt"/>
                <a:cs typeface="Calibri" pitchFamily="34" charset="0"/>
              </a:rPr>
              <a:t>разме</a:t>
            </a:r>
            <a:endParaRPr lang="ru-RU" sz="2000" dirty="0" smtClean="0">
              <a:solidFill>
                <a:schemeClr val="bg1"/>
              </a:solidFill>
              <a:latin typeface="+mj-lt"/>
              <a:cs typeface="Calibri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142976" y="1285860"/>
            <a:ext cx="5888126" cy="431485"/>
          </a:xfrm>
          <a:prstGeom prst="roundRect">
            <a:avLst/>
          </a:prstGeom>
          <a:solidFill>
            <a:schemeClr val="accent3">
              <a:lumMod val="50000"/>
              <a:alpha val="63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Схема установки </a:t>
            </a:r>
            <a:r>
              <a:rPr lang="ru-RU" sz="2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моноблочного </a:t>
            </a:r>
            <a:r>
              <a:rPr lang="ru-RU" sz="2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типа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785926"/>
            <a:ext cx="7072330" cy="4946421"/>
          </a:xfrm>
          <a:prstGeom prst="roundRect">
            <a:avLst>
              <a:gd name="adj" fmla="val 1784"/>
            </a:avLst>
          </a:prstGeom>
          <a:solidFill>
            <a:srgbClr val="FFFFFF">
              <a:shade val="85000"/>
            </a:srgbClr>
          </a:solidFill>
          <a:ln w="2540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928926" y="500042"/>
            <a:ext cx="6445380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dirty="0" smtClean="0">
                <a:solidFill>
                  <a:schemeClr val="bg1"/>
                </a:solidFill>
                <a:latin typeface="+mj-lt"/>
                <a:cs typeface="Calibri" pitchFamily="34" charset="0"/>
              </a:rPr>
              <a:t>Сооружения биологической очистки сточных вод крупных населенных пунктов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357298"/>
            <a:ext cx="7500990" cy="5337564"/>
          </a:xfrm>
          <a:prstGeom prst="roundRect">
            <a:avLst>
              <a:gd name="adj" fmla="val 1784"/>
            </a:avLst>
          </a:prstGeom>
          <a:solidFill>
            <a:srgbClr val="FFFFFF">
              <a:shade val="85000"/>
            </a:srgbClr>
          </a:solidFill>
          <a:ln w="2540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928926" y="500042"/>
            <a:ext cx="6445380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2000" dirty="0" smtClean="0">
                <a:solidFill>
                  <a:schemeClr val="bg1"/>
                </a:solidFill>
                <a:latin typeface="+mj-lt"/>
                <a:cs typeface="Calibri" pitchFamily="34" charset="0"/>
              </a:rPr>
              <a:t>Сооружения биологической очистки сточных вод крупных населенных пунктов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576" y="2137344"/>
            <a:ext cx="7632848" cy="4532016"/>
          </a:xfrm>
          <a:prstGeom prst="roundRect">
            <a:avLst>
              <a:gd name="adj" fmla="val 1784"/>
            </a:avLst>
          </a:prstGeom>
          <a:solidFill>
            <a:srgbClr val="FFFFFF">
              <a:shade val="85000"/>
            </a:srgbClr>
          </a:solidFill>
          <a:ln w="2540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55576" y="1629363"/>
            <a:ext cx="4464496" cy="431485"/>
          </a:xfrm>
          <a:prstGeom prst="roundRect">
            <a:avLst/>
          </a:prstGeom>
          <a:solidFill>
            <a:schemeClr val="accent3">
              <a:lumMod val="50000"/>
              <a:alpha val="63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Схема установки модульного типа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428596" y="192084"/>
            <a:ext cx="8229600" cy="428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Технология  очистки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760" y="692696"/>
            <a:ext cx="8892480" cy="599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01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7300"/>
            <a:ext cx="8433088" cy="5073908"/>
          </a:xfrm>
          <a:prstGeom prst="roundRect">
            <a:avLst>
              <a:gd name="adj" fmla="val 2775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58902" y="5445224"/>
            <a:ext cx="8229600" cy="1143000"/>
          </a:xfrm>
          <a:prstGeom prst="rect">
            <a:avLst/>
          </a:prstGeom>
          <a:solidFill>
            <a:schemeClr val="accent3">
              <a:lumMod val="50000"/>
              <a:alpha val="66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latin typeface="+mj-lt"/>
                <a:ea typeface="+mj-ea"/>
                <a:cs typeface="+mj-cs"/>
              </a:rPr>
              <a:t>Наземные сооружения биологической очистки в сборе . Состоят из блоков очистки, павильона, лестниц, мостиков, трубопроводов, арматуры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8286808" cy="2857520"/>
          </a:xfrm>
          <a:prstGeom prst="roundRect">
            <a:avLst>
              <a:gd name="adj" fmla="val 3468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28596" y="5715000"/>
            <a:ext cx="8286808" cy="1143000"/>
          </a:xfrm>
          <a:prstGeom prst="rect">
            <a:avLst/>
          </a:prstGeom>
          <a:solidFill>
            <a:schemeClr val="accent3">
              <a:lumMod val="50000"/>
              <a:alpha val="58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Вид внутри технологического павильона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для размещения узла уф обеззараживания, компрессорного оборудования, станции дозирования реагентов, блока обезвоживания и шкафов управления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\\192.168.1.18\обмен\Фото\ЛОС-Р-150\RmBjPmJpX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071810"/>
            <a:ext cx="3929090" cy="2518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5875">
            <a:solidFill>
              <a:schemeClr val="bg1"/>
            </a:solidFill>
          </a:ln>
          <a:effectLst/>
        </p:spPr>
      </p:pic>
      <p:pic>
        <p:nvPicPr>
          <p:cNvPr id="5" name="Picture 3" descr="\\192.168.1.18\обмен\Фото\ЛОС-Р-150\nUwZGC_JmY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071810"/>
            <a:ext cx="3929058" cy="2518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5875">
            <a:solidFill>
              <a:schemeClr val="bg1"/>
            </a:solidFill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67544" y="-243408"/>
            <a:ext cx="8229600" cy="10637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 smtClean="0">
                <a:latin typeface="+mj-lt"/>
                <a:ea typeface="+mj-ea"/>
                <a:cs typeface="+mj-cs"/>
              </a:rPr>
              <a:t>Мешочный обезвоживатель</a:t>
            </a:r>
            <a:endParaRPr kumimoji="0" lang="ru-RU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7" name="Picture 3" descr="IMG_20140923_1252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548" y="632064"/>
            <a:ext cx="4063428" cy="4368547"/>
          </a:xfrm>
          <a:prstGeom prst="roundRect">
            <a:avLst>
              <a:gd name="adj" fmla="val 437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868" name="Picture 4" descr="прл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632064"/>
            <a:ext cx="3151790" cy="4368547"/>
          </a:xfrm>
          <a:prstGeom prst="roundRect">
            <a:avLst>
              <a:gd name="adj" fmla="val 436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292080" y="5215520"/>
            <a:ext cx="3581000" cy="1381832"/>
          </a:xfrm>
          <a:prstGeom prst="rect">
            <a:avLst/>
          </a:prstGeom>
          <a:solidFill>
            <a:schemeClr val="accent3">
              <a:lumMod val="50000"/>
              <a:alpha val="62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ru-RU" dirty="0" smtClean="0">
                <a:latin typeface="+mj-lt"/>
              </a:rPr>
              <a:t>1. корпус стальной; 2. фильтровальный мешок из нетканого полотна; 3. отводящий трубопровод; 4. впускная горловина</a:t>
            </a:r>
            <a:endParaRPr lang="ru-RU" dirty="0">
              <a:latin typeface="+mj-lt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88032" y="5215520"/>
            <a:ext cx="4860032" cy="1381832"/>
          </a:xfrm>
          <a:prstGeom prst="rect">
            <a:avLst/>
          </a:prstGeom>
          <a:solidFill>
            <a:schemeClr val="accent3">
              <a:lumMod val="50000"/>
              <a:alpha val="62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lvl="0"/>
            <a:r>
              <a:rPr lang="ru-RU" dirty="0" smtClean="0">
                <a:latin typeface="+mj-lt"/>
              </a:rPr>
              <a:t>1. корпус стальной; 2. шкаф  управления; 3. насос одновинтовой для подачи осадка трубная обвязка; 4. насос дозирующий мотор-редуктор ; 5. устройство перемешивающее; 6. блок приготовления и дозирования реагента;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tep-mgn.ru/images/art/n25-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22" y="620688"/>
            <a:ext cx="7858148" cy="5137043"/>
          </a:xfrm>
          <a:prstGeom prst="roundRect">
            <a:avLst>
              <a:gd name="adj" fmla="val 4329"/>
            </a:avLst>
          </a:prstGeom>
          <a:solidFill>
            <a:schemeClr val="accent3">
              <a:lumMod val="50000"/>
              <a:alpha val="29000"/>
            </a:schemeClr>
          </a:solidFill>
          <a:ln w="15875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14322" y="5805264"/>
            <a:ext cx="7858148" cy="936104"/>
          </a:xfrm>
          <a:prstGeom prst="rect">
            <a:avLst/>
          </a:prstGeom>
          <a:solidFill>
            <a:schemeClr val="accent3">
              <a:lumMod val="50000"/>
              <a:alpha val="52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 smtClean="0">
                <a:latin typeface="+mj-lt"/>
                <a:ea typeface="+mj-ea"/>
                <a:cs typeface="+mj-cs"/>
              </a:rPr>
              <a:t>Установка обезвоживания осадка, размещается в павильоне. Обезвоженный осадок имеет влажность не более 80%.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28596" y="-83028"/>
            <a:ext cx="8229600" cy="84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latin typeface="+mj-lt"/>
                <a:ea typeface="+mj-ea"/>
                <a:cs typeface="+mj-cs"/>
              </a:rPr>
              <a:t>Шнековый обезвоживатель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9"/>
          <p:cNvSpPr txBox="1">
            <a:spLocks/>
          </p:cNvSpPr>
          <p:nvPr/>
        </p:nvSpPr>
        <p:spPr>
          <a:xfrm>
            <a:off x="457200" y="2132856"/>
            <a:ext cx="8229600" cy="3877891"/>
          </a:xfrm>
          <a:prstGeom prst="roundRect">
            <a:avLst>
              <a:gd name="adj" fmla="val 5723"/>
            </a:avLst>
          </a:prstGeom>
          <a:solidFill>
            <a:schemeClr val="accent3">
              <a:lumMod val="50000"/>
              <a:alpha val="41000"/>
            </a:schemeClr>
          </a:solidFill>
          <a:ln w="19050"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Модульная</a:t>
            </a:r>
            <a:r>
              <a:rPr kumimoji="0" lang="ru-RU" sz="240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 конструкция станции сокращает размеры очистных сооружений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80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Полная заводская готовность модулей сооружений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80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Минимальный</a:t>
            </a:r>
            <a:r>
              <a:rPr kumimoji="0" lang="ru-RU" sz="240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 объем земляных работ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80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Сокращение стоимости и сроков монтажных работ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80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Компактность и автоматизация сооружений повышают эффективность и удобство эксплуатации</a:t>
            </a:r>
            <a:endParaRPr kumimoji="0" lang="ru-RU" sz="240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3143240" y="571480"/>
            <a:ext cx="6192688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ru-RU" sz="2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Преимущества сооружений модульного типа в сравнении с железобетонными сооружениями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149080"/>
            <a:ext cx="3261539" cy="2272034"/>
          </a:xfrm>
          <a:prstGeom prst="roundRect">
            <a:avLst>
              <a:gd name="adj" fmla="val 298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429124" y="500042"/>
            <a:ext cx="4482499" cy="78296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cs typeface="Arial" pitchFamily="34" charset="0"/>
              </a:rPr>
              <a:t>Жироуловители «НВК-Ж»</a:t>
            </a:r>
            <a:endParaRPr lang="ru-RU" sz="28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97235" y="4150010"/>
            <a:ext cx="2520280" cy="2269528"/>
          </a:xfrm>
          <a:prstGeom prst="roundRect">
            <a:avLst>
              <a:gd name="adj" fmla="val 5493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Содержимое 5"/>
          <p:cNvSpPr txBox="1">
            <a:spLocks/>
          </p:cNvSpPr>
          <p:nvPr/>
        </p:nvSpPr>
        <p:spPr>
          <a:xfrm>
            <a:off x="467544" y="1556792"/>
            <a:ext cx="8352928" cy="2376264"/>
          </a:xfrm>
          <a:prstGeom prst="roundRect">
            <a:avLst>
              <a:gd name="adj" fmla="val 5043"/>
            </a:avLst>
          </a:prstGeom>
          <a:solidFill>
            <a:schemeClr val="accent3">
              <a:lumMod val="50000"/>
              <a:alpha val="46000"/>
            </a:schemeClr>
          </a:solidFill>
          <a:ln w="1905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buFont typeface="Arial" pitchFamily="34" charset="0"/>
              <a:buNone/>
            </a:pP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• Назначение оборудования заключается в  улавливании неэмульгированных жиров и масел из сточных вод, направляемых на очистные сооружения от кафе, ресторанов, кухонь мясоперерабатывающих и других подобных предприятий, перед сбросом в сети канализации.</a:t>
            </a:r>
          </a:p>
          <a:p>
            <a:pPr marL="177800" indent="-177800">
              <a:buFont typeface="Arial" pitchFamily="34" charset="0"/>
              <a:buNone/>
            </a:pP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• Оборудование предназначено для подземного размещения на самотечном канализационном коллекторе.</a:t>
            </a:r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60040" y="1772816"/>
            <a:ext cx="8532440" cy="3744416"/>
          </a:xfrm>
          <a:prstGeom prst="roundRect">
            <a:avLst>
              <a:gd name="adj" fmla="val 7923"/>
            </a:avLst>
          </a:prstGeom>
          <a:solidFill>
            <a:schemeClr val="accent3">
              <a:lumMod val="50000"/>
              <a:alpha val="48000"/>
            </a:schemeClr>
          </a:solidFill>
          <a:ln>
            <a:solidFill>
              <a:schemeClr val="bg1"/>
            </a:solidFill>
          </a:ln>
        </p:spPr>
        <p:txBody>
          <a:bodyPr>
            <a:normAutofit fontScale="92500"/>
          </a:bodyPr>
          <a:lstStyle/>
          <a:p>
            <a:pPr marL="0" indent="0">
              <a:lnSpc>
                <a:spcPct val="90000"/>
              </a:lnSpc>
              <a:buSzPct val="50000"/>
              <a:buNone/>
              <a:defRPr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• Жироуловитель изготавливается на основе стеклопластиковой емкости</a:t>
            </a:r>
          </a:p>
          <a:p>
            <a:pPr marL="0" indent="0">
              <a:lnSpc>
                <a:spcPct val="90000"/>
              </a:lnSpc>
              <a:buSzPct val="50000"/>
              <a:buNone/>
              <a:defRPr/>
            </a:pPr>
            <a:endParaRPr lang="ru-RU" sz="1200" dirty="0" smtClean="0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SzPct val="50000"/>
              <a:buNone/>
              <a:defRPr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• Оборудование выпускается полностью готовым к монтажу</a:t>
            </a:r>
          </a:p>
          <a:p>
            <a:pPr marL="0" indent="0">
              <a:lnSpc>
                <a:spcPct val="90000"/>
              </a:lnSpc>
              <a:buSzPct val="50000"/>
              <a:buNone/>
              <a:defRPr/>
            </a:pPr>
            <a:endParaRPr lang="ru-RU" sz="1200" dirty="0" smtClean="0">
              <a:solidFill>
                <a:schemeClr val="bg1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SzPct val="50000"/>
              <a:buNone/>
              <a:defRPr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Производительность жироуловителей стандартной конструкции составляет от 1 до 20 л/с, но по желанию заказчика возможно изготовление оборудования большей производительности</a:t>
            </a:r>
          </a:p>
          <a:p>
            <a:pPr marL="0" indent="0">
              <a:lnSpc>
                <a:spcPct val="90000"/>
              </a:lnSpc>
              <a:buSzPct val="50000"/>
              <a:buNone/>
              <a:defRPr/>
            </a:pPr>
            <a:endParaRPr lang="ru-RU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SzPct val="50000"/>
              <a:buNone/>
              <a:defRPr/>
            </a:pP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В зависимости от производительности жироуловитель     может быть вертикального либо  горизонтального исполнения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7176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Общие сведения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5653697"/>
            <a:ext cx="64807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12700">
              <a:buNone/>
            </a:pP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Эффективность очистки:</a:t>
            </a:r>
          </a:p>
          <a:p>
            <a:pPr marL="609600" indent="12700">
              <a:buNone/>
            </a:pP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• по жирам – 50-60%</a:t>
            </a:r>
          </a:p>
          <a:p>
            <a:pPr marL="609600" indent="12700">
              <a:buNone/>
            </a:pPr>
            <a:r>
              <a:rPr lang="ru-RU" sz="2000" dirty="0" smtClean="0">
                <a:solidFill>
                  <a:schemeClr val="bg1"/>
                </a:solidFill>
                <a:latin typeface="+mj-lt"/>
              </a:rPr>
              <a:t>• по взвешенным веществам – до 50%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14852" y="2204864"/>
            <a:ext cx="8749636" cy="1006395"/>
          </a:xfrm>
          <a:prstGeom prst="roundRect">
            <a:avLst/>
          </a:prstGeom>
          <a:solidFill>
            <a:schemeClr val="accent3">
              <a:lumMod val="50000"/>
              <a:alpha val="69000"/>
            </a:schemeClr>
          </a:solidFill>
          <a:ln w="9525">
            <a:solidFill>
              <a:schemeClr val="bg1"/>
            </a:solidFill>
          </a:ln>
          <a:scene3d>
            <a:camera prst="orthographicFront"/>
            <a:lightRig rig="threePt" dir="t"/>
          </a:scene3d>
          <a:sp3d/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SzPct val="50000"/>
              <a:buNone/>
              <a:defRPr/>
            </a:pPr>
            <a:r>
              <a:rPr lang="ru-RU" sz="1800" dirty="0" smtClean="0">
                <a:solidFill>
                  <a:schemeClr val="bg1"/>
                </a:solidFill>
              </a:rPr>
              <a:t>• Датчик уровня предназначен для сигнализации о необходимости произвести откачки накопившегося жира</a:t>
            </a:r>
          </a:p>
          <a:p>
            <a:pPr marL="0" indent="0">
              <a:lnSpc>
                <a:spcPct val="90000"/>
              </a:lnSpc>
              <a:buSzPct val="50000"/>
              <a:buNone/>
              <a:defRPr/>
            </a:pPr>
            <a:r>
              <a:rPr lang="ru-RU" sz="1800" dirty="0" smtClean="0">
                <a:solidFill>
                  <a:schemeClr val="bg1"/>
                </a:solidFill>
              </a:rPr>
              <a:t>• Жироуловитель комплектуется датчиком уровня по желанию заказчика</a:t>
            </a:r>
          </a:p>
          <a:p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44208" y="620688"/>
            <a:ext cx="2412185" cy="78296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bg1"/>
                </a:solidFill>
                <a:cs typeface="Arial" pitchFamily="34" charset="0"/>
              </a:rPr>
              <a:t>Датчик уровня</a:t>
            </a:r>
            <a:endParaRPr lang="ru-RU" sz="28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3074" name="Picture 2" descr="http://rusalta.net/images/2013/11/28/9295/138563434413519759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571876"/>
            <a:ext cx="3310395" cy="2714644"/>
          </a:xfrm>
          <a:prstGeom prst="roundRect">
            <a:avLst>
              <a:gd name="adj" fmla="val 4073"/>
            </a:avLst>
          </a:prstGeom>
          <a:solidFill>
            <a:srgbClr val="FFFFFF">
              <a:shade val="85000"/>
            </a:srgbClr>
          </a:solidFill>
          <a:ln w="2540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http://stroyka32.ru/upload/product/big/34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571876"/>
            <a:ext cx="3494745" cy="2719395"/>
          </a:xfrm>
          <a:prstGeom prst="roundRect">
            <a:avLst>
              <a:gd name="adj" fmla="val 4073"/>
            </a:avLst>
          </a:prstGeom>
          <a:solidFill>
            <a:srgbClr val="FFFFFF">
              <a:shade val="85000"/>
            </a:srgbClr>
          </a:solidFill>
          <a:ln w="2540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899592" y="2564904"/>
            <a:ext cx="6912768" cy="309462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SzPct val="50000"/>
              <a:buBlip>
                <a:blip r:embed="rId2"/>
              </a:buBlip>
              <a:defRPr/>
            </a:pPr>
            <a:endParaRPr lang="ru-RU" sz="1800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SzPct val="50000"/>
              <a:buNone/>
              <a:defRPr/>
            </a:pPr>
            <a:endParaRPr lang="ru-RU" sz="1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372200" y="413792"/>
            <a:ext cx="46085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Обслуживание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3852244436"/>
              </p:ext>
            </p:extLst>
          </p:nvPr>
        </p:nvGraphicFramePr>
        <p:xfrm>
          <a:off x="216024" y="1700808"/>
          <a:ext cx="882047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867430"/>
            <a:ext cx="2860995" cy="2145746"/>
          </a:xfrm>
          <a:prstGeom prst="roundRect">
            <a:avLst>
              <a:gd name="adj" fmla="val 449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1" y="2867430"/>
            <a:ext cx="2878258" cy="2145746"/>
          </a:xfrm>
          <a:prstGeom prst="roundRect">
            <a:avLst>
              <a:gd name="adj" fmla="val 244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437932" y="2867430"/>
            <a:ext cx="2312029" cy="2145746"/>
          </a:xfrm>
          <a:prstGeom prst="roundRect">
            <a:avLst>
              <a:gd name="adj" fmla="val 367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1513885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95936" y="548680"/>
            <a:ext cx="5400600" cy="854968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Жироуловитель под мойку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2474</TotalTime>
  <Words>592</Words>
  <Application>Microsoft Office PowerPoint</Application>
  <PresentationFormat>Экран (4:3)</PresentationFormat>
  <Paragraphs>91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Очистные сооружения хозяйственно-бытовых  сточных вод</vt:lpstr>
      <vt:lpstr>Слайд 2</vt:lpstr>
      <vt:lpstr>Тип сооружений «НВК-БИО»</vt:lpstr>
      <vt:lpstr>Сброс очищенных стоков в грунт</vt:lpstr>
      <vt:lpstr>Сброс очищенных стоков в грунт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Жироуловители «НВК-Ж»</vt:lpstr>
      <vt:lpstr>Общие сведения</vt:lpstr>
      <vt:lpstr>Датчик уровня</vt:lpstr>
      <vt:lpstr>Слайд 23</vt:lpstr>
      <vt:lpstr>Жироуловитель под мойку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КАНАЛИЗАЦИОННЫЕ НАСОСНЫЕ СТАНЦИИ ДЛЯ ПЕРЕКАЧКИ СТОЧНЫХ ВОД</dc:title>
  <dc:creator>1</dc:creator>
  <cp:lastModifiedBy>НВК-2</cp:lastModifiedBy>
  <cp:revision>123</cp:revision>
  <dcterms:created xsi:type="dcterms:W3CDTF">2012-10-19T07:39:08Z</dcterms:created>
  <dcterms:modified xsi:type="dcterms:W3CDTF">2015-10-26T11:33:23Z</dcterms:modified>
</cp:coreProperties>
</file>