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15" r:id="rId2"/>
    <p:sldId id="257" r:id="rId3"/>
    <p:sldId id="316" r:id="rId4"/>
    <p:sldId id="336" r:id="rId5"/>
    <p:sldId id="283" r:id="rId6"/>
    <p:sldId id="282" r:id="rId7"/>
    <p:sldId id="351" r:id="rId8"/>
    <p:sldId id="291" r:id="rId9"/>
    <p:sldId id="292" r:id="rId10"/>
    <p:sldId id="331" r:id="rId11"/>
    <p:sldId id="352" r:id="rId12"/>
    <p:sldId id="299" r:id="rId13"/>
    <p:sldId id="300" r:id="rId14"/>
    <p:sldId id="311" r:id="rId15"/>
    <p:sldId id="324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38" r:id="rId28"/>
    <p:sldId id="35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C627B"/>
    <a:srgbClr val="D4DEBA"/>
    <a:srgbClr val="465826"/>
    <a:srgbClr val="729329"/>
    <a:srgbClr val="3A491F"/>
    <a:srgbClr val="3295D2"/>
    <a:srgbClr val="3D9099"/>
    <a:srgbClr val="000000"/>
    <a:srgbClr val="48BCBC"/>
    <a:srgbClr val="4E96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42" autoAdjust="0"/>
    <p:restoredTop sz="98694" autoAdjust="0"/>
  </p:normalViewPr>
  <p:slideViewPr>
    <p:cSldViewPr>
      <p:cViewPr varScale="1">
        <p:scale>
          <a:sx n="115" d="100"/>
          <a:sy n="115" d="100"/>
        </p:scale>
        <p:origin x="-15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6441E2-34E0-479B-A282-A99FF31FCAE8}" type="doc">
      <dgm:prSet loTypeId="urn:microsoft.com/office/officeart/2005/8/layout/vList2" loCatId="list" qsTypeId="urn:microsoft.com/office/officeart/2005/8/quickstyle/3d6" qsCatId="3D" csTypeId="urn:microsoft.com/office/officeart/2005/8/colors/accent3_2" csCatId="accent3" phldr="1"/>
      <dgm:spPr>
        <a:scene3d>
          <a:camera prst="perspectiveRelaxedModerately" fov="2700000" zoom="92000">
            <a:rot lat="21000000" lon="0" rev="0"/>
          </a:camera>
          <a:lightRig rig="balanced" dir="t">
            <a:rot lat="0" lon="0" rev="21000000"/>
          </a:lightRig>
        </a:scene3d>
      </dgm:spPr>
      <dgm:t>
        <a:bodyPr/>
        <a:lstStyle/>
        <a:p>
          <a:endParaRPr lang="ru-RU"/>
        </a:p>
      </dgm:t>
    </dgm:pt>
    <dgm:pt modelId="{EFE2876F-C3CC-40D4-B9AD-0E599DBBAA5B}" type="pres">
      <dgm:prSet presAssocID="{5C6441E2-34E0-479B-A282-A99FF31FCAE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B77C7FE7-26DD-4A0B-B6AE-6F9EB061A6C4}" type="presOf" srcId="{5C6441E2-34E0-479B-A282-A99FF31FCAE8}" destId="{EFE2876F-C3CC-40D4-B9AD-0E599DBBAA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091470-5D7E-43F2-A981-12BCC3AEA4D0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AB021494-2435-4F8F-B30F-596B3B2BBA52}">
      <dgm:prSet/>
      <dgm:spPr>
        <a:ln w="12700">
          <a:solidFill>
            <a:schemeClr val="tx1"/>
          </a:solidFill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 rtl="0"/>
          <a:r>
            <a:rPr lang="ru-RU" dirty="0" smtClean="0"/>
            <a:t> </a:t>
          </a:r>
          <a:r>
            <a:rPr lang="ru-RU" b="1" dirty="0" smtClean="0"/>
            <a:t>Предназначены для улавливания песка, взвешенных и плавающих веществ</a:t>
          </a:r>
          <a:endParaRPr lang="ru-RU" b="1" dirty="0"/>
        </a:p>
      </dgm:t>
    </dgm:pt>
    <dgm:pt modelId="{6A98C6FA-28AC-46EE-9664-8812A136F578}" type="parTrans" cxnId="{E1CC03BB-D3F9-439F-AE84-C0B1B2269618}">
      <dgm:prSet/>
      <dgm:spPr/>
      <dgm:t>
        <a:bodyPr/>
        <a:lstStyle/>
        <a:p>
          <a:endParaRPr lang="ru-RU"/>
        </a:p>
      </dgm:t>
    </dgm:pt>
    <dgm:pt modelId="{C8B2702C-4AD1-42F2-AAD9-9A1C95C8FC51}" type="sibTrans" cxnId="{E1CC03BB-D3F9-439F-AE84-C0B1B2269618}">
      <dgm:prSet/>
      <dgm:spPr/>
      <dgm:t>
        <a:bodyPr/>
        <a:lstStyle/>
        <a:p>
          <a:endParaRPr lang="ru-RU"/>
        </a:p>
      </dgm:t>
    </dgm:pt>
    <dgm:pt modelId="{E1D553A1-6C05-4D2E-8BC2-0DEF2AF00855}">
      <dgm:prSet/>
      <dgm:spPr>
        <a:ln w="12700">
          <a:solidFill>
            <a:schemeClr val="tx1"/>
          </a:solidFill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 Жилые комплексы</a:t>
          </a:r>
          <a:endParaRPr lang="ru-RU" dirty="0"/>
        </a:p>
      </dgm:t>
    </dgm:pt>
    <dgm:pt modelId="{8D299F1D-16F1-4994-8FF9-6891ACCF01BC}" type="parTrans" cxnId="{7988752B-A028-4701-8B7F-D8EE8BDD4970}">
      <dgm:prSet/>
      <dgm:spPr/>
      <dgm:t>
        <a:bodyPr/>
        <a:lstStyle/>
        <a:p>
          <a:endParaRPr lang="ru-RU"/>
        </a:p>
      </dgm:t>
    </dgm:pt>
    <dgm:pt modelId="{564A9292-2B1B-4233-AFBE-A3FF27649A47}" type="sibTrans" cxnId="{7988752B-A028-4701-8B7F-D8EE8BDD4970}">
      <dgm:prSet/>
      <dgm:spPr/>
      <dgm:t>
        <a:bodyPr/>
        <a:lstStyle/>
        <a:p>
          <a:endParaRPr lang="ru-RU"/>
        </a:p>
      </dgm:t>
    </dgm:pt>
    <dgm:pt modelId="{70D490FF-C2F5-4327-ADD9-0A19D33B7321}">
      <dgm:prSet/>
      <dgm:spPr>
        <a:ln w="12700">
          <a:solidFill>
            <a:schemeClr val="tx1"/>
          </a:solidFill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Коттеджные поселки</a:t>
          </a:r>
          <a:endParaRPr lang="ru-RU" dirty="0"/>
        </a:p>
      </dgm:t>
    </dgm:pt>
    <dgm:pt modelId="{836F253B-7AFC-4F7F-AEE4-81C1CAA5E3D5}" type="parTrans" cxnId="{4728182F-B03F-49DC-809B-E80661B31992}">
      <dgm:prSet/>
      <dgm:spPr/>
      <dgm:t>
        <a:bodyPr/>
        <a:lstStyle/>
        <a:p>
          <a:endParaRPr lang="ru-RU"/>
        </a:p>
      </dgm:t>
    </dgm:pt>
    <dgm:pt modelId="{7B44B4AA-C2C2-44B6-9EA9-A5AC3D8B9F30}" type="sibTrans" cxnId="{4728182F-B03F-49DC-809B-E80661B31992}">
      <dgm:prSet/>
      <dgm:spPr/>
      <dgm:t>
        <a:bodyPr/>
        <a:lstStyle/>
        <a:p>
          <a:endParaRPr lang="ru-RU"/>
        </a:p>
      </dgm:t>
    </dgm:pt>
    <dgm:pt modelId="{42E3D4D4-C823-465D-A0EF-B9824B4035C3}">
      <dgm:prSet/>
      <dgm:spPr>
        <a:ln w="12700">
          <a:solidFill>
            <a:schemeClr val="tx1"/>
          </a:solidFill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Автозаправки</a:t>
          </a:r>
          <a:endParaRPr lang="ru-RU" dirty="0"/>
        </a:p>
      </dgm:t>
    </dgm:pt>
    <dgm:pt modelId="{A2D67032-020E-483F-BE97-59E1AE869EAB}" type="parTrans" cxnId="{C49166D7-D0DB-47A3-A25B-9C159E6A606B}">
      <dgm:prSet/>
      <dgm:spPr/>
      <dgm:t>
        <a:bodyPr/>
        <a:lstStyle/>
        <a:p>
          <a:endParaRPr lang="ru-RU"/>
        </a:p>
      </dgm:t>
    </dgm:pt>
    <dgm:pt modelId="{F3947C92-696E-4D49-974D-466AFD50AD96}" type="sibTrans" cxnId="{C49166D7-D0DB-47A3-A25B-9C159E6A606B}">
      <dgm:prSet/>
      <dgm:spPr/>
      <dgm:t>
        <a:bodyPr/>
        <a:lstStyle/>
        <a:p>
          <a:endParaRPr lang="ru-RU"/>
        </a:p>
      </dgm:t>
    </dgm:pt>
    <dgm:pt modelId="{40A7CD35-D471-4D0A-B89F-F7054D2B73C8}">
      <dgm:prSet/>
      <dgm:spPr>
        <a:ln w="12700">
          <a:solidFill>
            <a:schemeClr val="tx1"/>
          </a:solidFill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Автомойки</a:t>
          </a:r>
          <a:endParaRPr lang="ru-RU" dirty="0"/>
        </a:p>
      </dgm:t>
    </dgm:pt>
    <dgm:pt modelId="{1AC01D02-6AF8-40FD-B8C8-073BA71077D4}" type="parTrans" cxnId="{740F0F68-DE30-4AEF-BC1F-EADEFDCF61C5}">
      <dgm:prSet/>
      <dgm:spPr/>
      <dgm:t>
        <a:bodyPr/>
        <a:lstStyle/>
        <a:p>
          <a:endParaRPr lang="ru-RU"/>
        </a:p>
      </dgm:t>
    </dgm:pt>
    <dgm:pt modelId="{C3D38410-6FE5-4418-8DD5-A7154355E6B4}" type="sibTrans" cxnId="{740F0F68-DE30-4AEF-BC1F-EADEFDCF61C5}">
      <dgm:prSet/>
      <dgm:spPr/>
      <dgm:t>
        <a:bodyPr/>
        <a:lstStyle/>
        <a:p>
          <a:endParaRPr lang="ru-RU"/>
        </a:p>
      </dgm:t>
    </dgm:pt>
    <dgm:pt modelId="{69386B09-F471-4274-8F50-9C8018945E8F}">
      <dgm:prSet/>
      <dgm:spPr/>
      <dgm:t>
        <a:bodyPr/>
        <a:lstStyle/>
        <a:p>
          <a:pPr rtl="0"/>
          <a:r>
            <a:rPr lang="ru-RU" dirty="0" smtClean="0"/>
            <a:t>Автосервисы</a:t>
          </a:r>
          <a:endParaRPr lang="ru-RU" dirty="0"/>
        </a:p>
      </dgm:t>
    </dgm:pt>
    <dgm:pt modelId="{F3481B19-2AAA-434C-A2AA-E8B51DEBA618}" type="parTrans" cxnId="{416555A2-464E-484C-A628-5A91A4A9CF1C}">
      <dgm:prSet/>
      <dgm:spPr/>
      <dgm:t>
        <a:bodyPr/>
        <a:lstStyle/>
        <a:p>
          <a:endParaRPr lang="ru-RU"/>
        </a:p>
      </dgm:t>
    </dgm:pt>
    <dgm:pt modelId="{F9AA7EA9-78A0-4C55-A2CA-9D829FF75327}" type="sibTrans" cxnId="{416555A2-464E-484C-A628-5A91A4A9CF1C}">
      <dgm:prSet/>
      <dgm:spPr/>
      <dgm:t>
        <a:bodyPr/>
        <a:lstStyle/>
        <a:p>
          <a:endParaRPr lang="ru-RU"/>
        </a:p>
      </dgm:t>
    </dgm:pt>
    <dgm:pt modelId="{5329F8A7-BCEE-4754-80A1-4447EFE6FB88}">
      <dgm:prSet/>
      <dgm:spPr>
        <a:ln w="12700">
          <a:solidFill>
            <a:schemeClr val="tx1"/>
          </a:solidFill>
        </a:ln>
        <a:effectLst>
          <a:outerShdw blurRad="50800" dist="1270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rtl="0"/>
          <a:r>
            <a:rPr lang="ru-RU" dirty="0" smtClean="0"/>
            <a:t>Промышленные предприятия</a:t>
          </a:r>
          <a:endParaRPr lang="ru-RU" dirty="0"/>
        </a:p>
      </dgm:t>
    </dgm:pt>
    <dgm:pt modelId="{C67573EF-808E-44CC-B88B-B93249D554A5}" type="parTrans" cxnId="{389C342C-43D9-4E36-89AA-4FE567BC9DC9}">
      <dgm:prSet/>
      <dgm:spPr/>
      <dgm:t>
        <a:bodyPr/>
        <a:lstStyle/>
        <a:p>
          <a:endParaRPr lang="ru-RU"/>
        </a:p>
      </dgm:t>
    </dgm:pt>
    <dgm:pt modelId="{37576D77-0A15-4EB4-8FFF-B1971B2B1566}" type="sibTrans" cxnId="{389C342C-43D9-4E36-89AA-4FE567BC9DC9}">
      <dgm:prSet/>
      <dgm:spPr/>
      <dgm:t>
        <a:bodyPr/>
        <a:lstStyle/>
        <a:p>
          <a:endParaRPr lang="ru-RU"/>
        </a:p>
      </dgm:t>
    </dgm:pt>
    <dgm:pt modelId="{3BD7CA5F-690A-49D3-969A-4CB3E6B51FF6}" type="pres">
      <dgm:prSet presAssocID="{5C091470-5D7E-43F2-A981-12BCC3AEA4D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6935EB-7E6F-4D78-97D1-A1AF3008A2D1}" type="pres">
      <dgm:prSet presAssocID="{AB021494-2435-4F8F-B30F-596B3B2BBA52}" presName="parentText" presStyleLbl="node1" presStyleIdx="0" presStyleCnt="7" custScaleY="2188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F9DFDA-AEA7-4C10-9259-6E1CD1E5414A}" type="pres">
      <dgm:prSet presAssocID="{C8B2702C-4AD1-42F2-AAD9-9A1C95C8FC51}" presName="spacer" presStyleCnt="0"/>
      <dgm:spPr/>
    </dgm:pt>
    <dgm:pt modelId="{3BC1C150-FB15-458C-BD40-C6075A2B2CD9}" type="pres">
      <dgm:prSet presAssocID="{E1D553A1-6C05-4D2E-8BC2-0DEF2AF00855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1DF8D2-5B85-44D2-9C0B-6D1AD59337C5}" type="pres">
      <dgm:prSet presAssocID="{564A9292-2B1B-4233-AFBE-A3FF27649A47}" presName="spacer" presStyleCnt="0"/>
      <dgm:spPr/>
    </dgm:pt>
    <dgm:pt modelId="{61880DFA-5646-436C-849E-9238020C25E6}" type="pres">
      <dgm:prSet presAssocID="{70D490FF-C2F5-4327-ADD9-0A19D33B7321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87C17-A71E-4B64-BCE5-FD725B2AE53C}" type="pres">
      <dgm:prSet presAssocID="{7B44B4AA-C2C2-44B6-9EA9-A5AC3D8B9F30}" presName="spacer" presStyleCnt="0"/>
      <dgm:spPr/>
    </dgm:pt>
    <dgm:pt modelId="{0F74F7F0-0F22-44D7-B3B5-B96FE76911F9}" type="pres">
      <dgm:prSet presAssocID="{5329F8A7-BCEE-4754-80A1-4447EFE6FB88}" presName="parentText" presStyleLbl="node1" presStyleIdx="3" presStyleCnt="7" custLinFactNeighborX="615" custLinFactNeighborY="230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E7B38-39FE-4F6B-BB4A-AFA20693D757}" type="pres">
      <dgm:prSet presAssocID="{37576D77-0A15-4EB4-8FFF-B1971B2B1566}" presName="spacer" presStyleCnt="0"/>
      <dgm:spPr/>
    </dgm:pt>
    <dgm:pt modelId="{ADCD4172-ECE2-4BF2-A218-7C3F1F3F8CF3}" type="pres">
      <dgm:prSet presAssocID="{40A7CD35-D471-4D0A-B89F-F7054D2B73C8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8161EB-F523-4E6F-85C1-A743E1C588A7}" type="pres">
      <dgm:prSet presAssocID="{C3D38410-6FE5-4418-8DD5-A7154355E6B4}" presName="spacer" presStyleCnt="0"/>
      <dgm:spPr/>
    </dgm:pt>
    <dgm:pt modelId="{8362A673-B220-4997-8620-1FED6BA1CFE6}" type="pres">
      <dgm:prSet presAssocID="{42E3D4D4-C823-465D-A0EF-B9824B4035C3}" presName="parentText" presStyleLbl="node1" presStyleIdx="5" presStyleCnt="7" custLinFactNeighborY="-23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4A8D8F-CBB5-4B8B-88AE-1AEF6BD8D2EB}" type="pres">
      <dgm:prSet presAssocID="{F3947C92-696E-4D49-974D-466AFD50AD96}" presName="spacer" presStyleCnt="0"/>
      <dgm:spPr/>
    </dgm:pt>
    <dgm:pt modelId="{730432A8-F8AD-4155-BA25-B7D523784E7B}" type="pres">
      <dgm:prSet presAssocID="{69386B09-F471-4274-8F50-9C8018945E8F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0F0F68-DE30-4AEF-BC1F-EADEFDCF61C5}" srcId="{5C091470-5D7E-43F2-A981-12BCC3AEA4D0}" destId="{40A7CD35-D471-4D0A-B89F-F7054D2B73C8}" srcOrd="4" destOrd="0" parTransId="{1AC01D02-6AF8-40FD-B8C8-073BA71077D4}" sibTransId="{C3D38410-6FE5-4418-8DD5-A7154355E6B4}"/>
    <dgm:cxn modelId="{389C342C-43D9-4E36-89AA-4FE567BC9DC9}" srcId="{5C091470-5D7E-43F2-A981-12BCC3AEA4D0}" destId="{5329F8A7-BCEE-4754-80A1-4447EFE6FB88}" srcOrd="3" destOrd="0" parTransId="{C67573EF-808E-44CC-B88B-B93249D554A5}" sibTransId="{37576D77-0A15-4EB4-8FFF-B1971B2B1566}"/>
    <dgm:cxn modelId="{C881ACB8-5F74-459A-BDE3-413EE6967D46}" type="presOf" srcId="{5329F8A7-BCEE-4754-80A1-4447EFE6FB88}" destId="{0F74F7F0-0F22-44D7-B3B5-B96FE76911F9}" srcOrd="0" destOrd="0" presId="urn:microsoft.com/office/officeart/2005/8/layout/vList2"/>
    <dgm:cxn modelId="{330F419B-5544-4C2C-A1DE-58799154026E}" type="presOf" srcId="{AB021494-2435-4F8F-B30F-596B3B2BBA52}" destId="{7C6935EB-7E6F-4D78-97D1-A1AF3008A2D1}" srcOrd="0" destOrd="0" presId="urn:microsoft.com/office/officeart/2005/8/layout/vList2"/>
    <dgm:cxn modelId="{4728182F-B03F-49DC-809B-E80661B31992}" srcId="{5C091470-5D7E-43F2-A981-12BCC3AEA4D0}" destId="{70D490FF-C2F5-4327-ADD9-0A19D33B7321}" srcOrd="2" destOrd="0" parTransId="{836F253B-7AFC-4F7F-AEE4-81C1CAA5E3D5}" sibTransId="{7B44B4AA-C2C2-44B6-9EA9-A5AC3D8B9F30}"/>
    <dgm:cxn modelId="{C49166D7-D0DB-47A3-A25B-9C159E6A606B}" srcId="{5C091470-5D7E-43F2-A981-12BCC3AEA4D0}" destId="{42E3D4D4-C823-465D-A0EF-B9824B4035C3}" srcOrd="5" destOrd="0" parTransId="{A2D67032-020E-483F-BE97-59E1AE869EAB}" sibTransId="{F3947C92-696E-4D49-974D-466AFD50AD96}"/>
    <dgm:cxn modelId="{416555A2-464E-484C-A628-5A91A4A9CF1C}" srcId="{5C091470-5D7E-43F2-A981-12BCC3AEA4D0}" destId="{69386B09-F471-4274-8F50-9C8018945E8F}" srcOrd="6" destOrd="0" parTransId="{F3481B19-2AAA-434C-A2AA-E8B51DEBA618}" sibTransId="{F9AA7EA9-78A0-4C55-A2CA-9D829FF75327}"/>
    <dgm:cxn modelId="{7988752B-A028-4701-8B7F-D8EE8BDD4970}" srcId="{5C091470-5D7E-43F2-A981-12BCC3AEA4D0}" destId="{E1D553A1-6C05-4D2E-8BC2-0DEF2AF00855}" srcOrd="1" destOrd="0" parTransId="{8D299F1D-16F1-4994-8FF9-6891ACCF01BC}" sibTransId="{564A9292-2B1B-4233-AFBE-A3FF27649A47}"/>
    <dgm:cxn modelId="{EB20168D-89BD-4F43-90B6-DD7DF82E3BC8}" type="presOf" srcId="{69386B09-F471-4274-8F50-9C8018945E8F}" destId="{730432A8-F8AD-4155-BA25-B7D523784E7B}" srcOrd="0" destOrd="0" presId="urn:microsoft.com/office/officeart/2005/8/layout/vList2"/>
    <dgm:cxn modelId="{E1CC03BB-D3F9-439F-AE84-C0B1B2269618}" srcId="{5C091470-5D7E-43F2-A981-12BCC3AEA4D0}" destId="{AB021494-2435-4F8F-B30F-596B3B2BBA52}" srcOrd="0" destOrd="0" parTransId="{6A98C6FA-28AC-46EE-9664-8812A136F578}" sibTransId="{C8B2702C-4AD1-42F2-AAD9-9A1C95C8FC51}"/>
    <dgm:cxn modelId="{608BB2C4-8201-4300-ACD9-198BA008CDBC}" type="presOf" srcId="{E1D553A1-6C05-4D2E-8BC2-0DEF2AF00855}" destId="{3BC1C150-FB15-458C-BD40-C6075A2B2CD9}" srcOrd="0" destOrd="0" presId="urn:microsoft.com/office/officeart/2005/8/layout/vList2"/>
    <dgm:cxn modelId="{0CCA0AF4-D927-42EE-AB66-9831DF0DE21B}" type="presOf" srcId="{42E3D4D4-C823-465D-A0EF-B9824B4035C3}" destId="{8362A673-B220-4997-8620-1FED6BA1CFE6}" srcOrd="0" destOrd="0" presId="urn:microsoft.com/office/officeart/2005/8/layout/vList2"/>
    <dgm:cxn modelId="{2EFE8B64-968E-4785-A69E-89A997234B1D}" type="presOf" srcId="{5C091470-5D7E-43F2-A981-12BCC3AEA4D0}" destId="{3BD7CA5F-690A-49D3-969A-4CB3E6B51FF6}" srcOrd="0" destOrd="0" presId="urn:microsoft.com/office/officeart/2005/8/layout/vList2"/>
    <dgm:cxn modelId="{5EE08AFD-86C2-484E-BE98-45A33720E334}" type="presOf" srcId="{40A7CD35-D471-4D0A-B89F-F7054D2B73C8}" destId="{ADCD4172-ECE2-4BF2-A218-7C3F1F3F8CF3}" srcOrd="0" destOrd="0" presId="urn:microsoft.com/office/officeart/2005/8/layout/vList2"/>
    <dgm:cxn modelId="{BDB7FA9B-D524-4D17-B1E2-F0145A11B3E4}" type="presOf" srcId="{70D490FF-C2F5-4327-ADD9-0A19D33B7321}" destId="{61880DFA-5646-436C-849E-9238020C25E6}" srcOrd="0" destOrd="0" presId="urn:microsoft.com/office/officeart/2005/8/layout/vList2"/>
    <dgm:cxn modelId="{EA06492F-D4D0-41EA-97C6-CFA4079D73A0}" type="presParOf" srcId="{3BD7CA5F-690A-49D3-969A-4CB3E6B51FF6}" destId="{7C6935EB-7E6F-4D78-97D1-A1AF3008A2D1}" srcOrd="0" destOrd="0" presId="urn:microsoft.com/office/officeart/2005/8/layout/vList2"/>
    <dgm:cxn modelId="{3C9C936A-DE3A-4497-9CAD-7D88B9C48045}" type="presParOf" srcId="{3BD7CA5F-690A-49D3-969A-4CB3E6B51FF6}" destId="{4DF9DFDA-AEA7-4C10-9259-6E1CD1E5414A}" srcOrd="1" destOrd="0" presId="urn:microsoft.com/office/officeart/2005/8/layout/vList2"/>
    <dgm:cxn modelId="{D93E98D0-6F56-44E3-B07C-115B81D1FE1C}" type="presParOf" srcId="{3BD7CA5F-690A-49D3-969A-4CB3E6B51FF6}" destId="{3BC1C150-FB15-458C-BD40-C6075A2B2CD9}" srcOrd="2" destOrd="0" presId="urn:microsoft.com/office/officeart/2005/8/layout/vList2"/>
    <dgm:cxn modelId="{29A42644-4FA6-4F8B-A253-7844A705461C}" type="presParOf" srcId="{3BD7CA5F-690A-49D3-969A-4CB3E6B51FF6}" destId="{1B1DF8D2-5B85-44D2-9C0B-6D1AD59337C5}" srcOrd="3" destOrd="0" presId="urn:microsoft.com/office/officeart/2005/8/layout/vList2"/>
    <dgm:cxn modelId="{9B50011E-2A68-4494-853D-3224F6600DED}" type="presParOf" srcId="{3BD7CA5F-690A-49D3-969A-4CB3E6B51FF6}" destId="{61880DFA-5646-436C-849E-9238020C25E6}" srcOrd="4" destOrd="0" presId="urn:microsoft.com/office/officeart/2005/8/layout/vList2"/>
    <dgm:cxn modelId="{D5A06BF9-D7E7-4709-B82F-7CCFB9E9E866}" type="presParOf" srcId="{3BD7CA5F-690A-49D3-969A-4CB3E6B51FF6}" destId="{2ED87C17-A71E-4B64-BCE5-FD725B2AE53C}" srcOrd="5" destOrd="0" presId="urn:microsoft.com/office/officeart/2005/8/layout/vList2"/>
    <dgm:cxn modelId="{85FE1A4D-271E-4337-9B75-6A83377A657B}" type="presParOf" srcId="{3BD7CA5F-690A-49D3-969A-4CB3E6B51FF6}" destId="{0F74F7F0-0F22-44D7-B3B5-B96FE76911F9}" srcOrd="6" destOrd="0" presId="urn:microsoft.com/office/officeart/2005/8/layout/vList2"/>
    <dgm:cxn modelId="{C0A67490-CC5C-423C-BC35-1C305632923A}" type="presParOf" srcId="{3BD7CA5F-690A-49D3-969A-4CB3E6B51FF6}" destId="{FA5E7B38-39FE-4F6B-BB4A-AFA20693D757}" srcOrd="7" destOrd="0" presId="urn:microsoft.com/office/officeart/2005/8/layout/vList2"/>
    <dgm:cxn modelId="{1C0093DE-427E-47A2-9EEE-BA75C07CA34A}" type="presParOf" srcId="{3BD7CA5F-690A-49D3-969A-4CB3E6B51FF6}" destId="{ADCD4172-ECE2-4BF2-A218-7C3F1F3F8CF3}" srcOrd="8" destOrd="0" presId="urn:microsoft.com/office/officeart/2005/8/layout/vList2"/>
    <dgm:cxn modelId="{79182F32-1700-475C-84F4-8E6208B4F3CA}" type="presParOf" srcId="{3BD7CA5F-690A-49D3-969A-4CB3E6B51FF6}" destId="{498161EB-F523-4E6F-85C1-A743E1C588A7}" srcOrd="9" destOrd="0" presId="urn:microsoft.com/office/officeart/2005/8/layout/vList2"/>
    <dgm:cxn modelId="{14AB2E92-BA9F-4F77-BCBF-8DEF48DD5D13}" type="presParOf" srcId="{3BD7CA5F-690A-49D3-969A-4CB3E6B51FF6}" destId="{8362A673-B220-4997-8620-1FED6BA1CFE6}" srcOrd="10" destOrd="0" presId="urn:microsoft.com/office/officeart/2005/8/layout/vList2"/>
    <dgm:cxn modelId="{CD6C0583-41A0-4DBC-92F2-46AF2F559BE2}" type="presParOf" srcId="{3BD7CA5F-690A-49D3-969A-4CB3E6B51FF6}" destId="{884A8D8F-CBB5-4B8B-88AE-1AEF6BD8D2EB}" srcOrd="11" destOrd="0" presId="urn:microsoft.com/office/officeart/2005/8/layout/vList2"/>
    <dgm:cxn modelId="{E55B002F-5815-4C08-A763-FD3DA482B487}" type="presParOf" srcId="{3BD7CA5F-690A-49D3-969A-4CB3E6B51FF6}" destId="{730432A8-F8AD-4155-BA25-B7D523784E7B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56831-FA86-4634-85E0-98F36326ED3F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FCA6E-96C6-43BD-8772-BB9D9D8F31D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2380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FCA6E-96C6-43BD-8772-BB9D9D8F31D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553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7873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208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5049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0739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5970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8608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8030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6141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14232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7242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00AAF-3078-4B72-8671-29E525F38CF9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0288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ОБОРОТ НА ВСЕХ 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C25EC-929D-4AD5-BA8D-B40C850FDC36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1337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C6C1A-1634-4833-9ABE-A88FD58B2CD7}" type="datetimeFigureOut">
              <a:rPr lang="ru-RU" smtClean="0"/>
              <a:pPr/>
              <a:t>19.09.2018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B3833-6844-4909-BA34-0F39564FFB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microsoft.com/office/2007/relationships/hdphoto" Target="../media/hdphoto7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openxmlformats.org/officeDocument/2006/relationships/image" Target="../media/image32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microsoft.com/office/2007/relationships/hdphoto" Target="../media/hdphoto10.wdp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9" y="0"/>
            <a:ext cx="9140641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157192"/>
            <a:ext cx="9144000" cy="1562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1691" y="5301208"/>
            <a:ext cx="2480618" cy="12590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0"/>
            <a:ext cx="1182630" cy="235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0593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1592152"/>
            <a:ext cx="8070998" cy="5005200"/>
          </a:xfrm>
          <a:prstGeom prst="rect">
            <a:avLst/>
          </a:prstGeom>
          <a:solidFill>
            <a:schemeClr val="accent3">
              <a:lumMod val="75000"/>
              <a:alpha val="85000"/>
            </a:schemeClr>
          </a:solidFill>
          <a:ln w="15875">
            <a:solidFill>
              <a:schemeClr val="bg1"/>
            </a:solidFill>
          </a:ln>
          <a:effectLst>
            <a:outerShdw blurRad="635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716" y="836712"/>
            <a:ext cx="2232248" cy="360040"/>
          </a:xfrm>
        </p:spPr>
        <p:txBody>
          <a:bodyPr>
            <a:no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О компании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44824"/>
            <a:ext cx="4824536" cy="4680520"/>
          </a:xfr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buNone/>
            </a:pPr>
            <a:endParaRPr lang="ru-RU" sz="2000" b="1" dirty="0" smtClean="0">
              <a:solidFill>
                <a:schemeClr val="bg1"/>
              </a:solidFill>
              <a:ea typeface="BatangChe" pitchFamily="49" charset="-127"/>
              <a:cs typeface="Times New Roman" pitchFamily="18" charset="0"/>
            </a:endParaRPr>
          </a:p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География наших поставок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от Калининграда до Сахалина.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Страны ближнего зарубежья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(Казахстан, Узбекистан, Грузия)</a:t>
            </a:r>
          </a:p>
          <a:p>
            <a:pPr algn="ctr">
              <a:buNone/>
            </a:pPr>
            <a:endParaRPr lang="ru-RU" sz="1800" b="1" dirty="0" smtClean="0">
              <a:solidFill>
                <a:schemeClr val="bg1"/>
              </a:solidFill>
              <a:ea typeface="BatangChe" pitchFamily="49" charset="-127"/>
              <a:cs typeface="Times New Roman" pitchFamily="18" charset="0"/>
            </a:endParaRP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        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Спектр продукции </a:t>
            </a:r>
            <a:r>
              <a:rPr lang="ru-RU" sz="20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–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 От оборудования для коттеджей 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до комплектации всей системы очистки и перекачки сточных вод поселков и</a:t>
            </a:r>
          </a:p>
          <a:p>
            <a:pPr algn="ctr">
              <a:buNone/>
            </a:pPr>
            <a:r>
              <a:rPr lang="ru-RU" sz="1800" dirty="0" smtClean="0">
                <a:solidFill>
                  <a:schemeClr val="bg1"/>
                </a:solidFill>
                <a:ea typeface="BatangChe" pitchFamily="49" charset="-127"/>
                <a:cs typeface="Times New Roman" pitchFamily="18" charset="0"/>
              </a:rPr>
              <a:t> целых городов. </a:t>
            </a:r>
          </a:p>
          <a:p>
            <a:pPr indent="342900">
              <a:buNone/>
            </a:pPr>
            <a:endParaRPr lang="ru-RU" sz="18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0072" y="1592152"/>
            <a:ext cx="3672408" cy="52932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559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23528" y="2276872"/>
            <a:ext cx="8496944" cy="3600400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0" y="4652963"/>
            <a:ext cx="6400800" cy="17526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960440" y="2346556"/>
            <a:ext cx="49320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100" dirty="0" smtClean="0">
                <a:solidFill>
                  <a:schemeClr val="bg1"/>
                </a:solidFill>
              </a:rPr>
              <a:t>Оборудование для очистки поверхностных сточных вод</a:t>
            </a:r>
            <a:endParaRPr lang="ru-RU" sz="3100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548680"/>
            <a:ext cx="3312368" cy="64631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684584" y="1772816"/>
            <a:ext cx="3384376" cy="3384376"/>
          </a:xfrm>
          <a:prstGeom prst="rect">
            <a:avLst/>
          </a:prstGeom>
          <a:effectLst>
            <a:outerShdw blurRad="50800" dist="203200" dir="2700000" algn="tl" rotWithShape="0">
              <a:prstClr val="black">
                <a:alpha val="28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789040"/>
            <a:ext cx="4320480" cy="2880321"/>
          </a:xfrm>
          <a:prstGeom prst="rect">
            <a:avLst/>
          </a:prstGeom>
          <a:effectLst>
            <a:outerShdw blurRad="50800" dist="203200" dir="2700000" algn="tl" rotWithShape="0">
              <a:prstClr val="black">
                <a:alpha val="28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636912"/>
            <a:ext cx="2208246" cy="3312368"/>
          </a:xfrm>
          <a:prstGeom prst="rect">
            <a:avLst/>
          </a:prstGeom>
          <a:effectLst>
            <a:outerShdw blurRad="50800" dist="203200" dir="2700000" algn="tl" rotWithShape="0">
              <a:prstClr val="black">
                <a:alpha val="28000"/>
              </a:prst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67744" y="2996952"/>
            <a:ext cx="2592288" cy="3888432"/>
          </a:xfrm>
          <a:prstGeom prst="rect">
            <a:avLst/>
          </a:prstGeom>
          <a:effectLst>
            <a:outerShdw blurRad="50800" dist="203200" dir="2700000" algn="tl" rotWithShape="0">
              <a:prstClr val="black">
                <a:alpha val="2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21397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graphicFrame>
        <p:nvGraphicFramePr>
          <p:cNvPr id="7" name="Объект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031997649"/>
              </p:ext>
            </p:extLst>
          </p:nvPr>
        </p:nvGraphicFramePr>
        <p:xfrm>
          <a:off x="323528" y="1412875"/>
          <a:ext cx="8640960" cy="17280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1" name="Объект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85382644"/>
              </p:ext>
            </p:extLst>
          </p:nvPr>
        </p:nvGraphicFramePr>
        <p:xfrm>
          <a:off x="323528" y="1700808"/>
          <a:ext cx="8496944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2843808" y="908720"/>
            <a:ext cx="612068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Очистные сооружения поверхностного стока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24276" y="304815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C6935EB-7E6F-4D78-97D1-A1AF3008A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dgm id="{7C6935EB-7E6F-4D78-97D1-A1AF3008A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7C6935EB-7E6F-4D78-97D1-A1AF3008A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>
                                            <p:graphicEl>
                                              <a:dgm id="{7C6935EB-7E6F-4D78-97D1-A1AF3008A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BC1C150-FB15-458C-BD40-C6075A2B2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>
                                            <p:graphicEl>
                                              <a:dgm id="{3BC1C150-FB15-458C-BD40-C6075A2B2C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graphicEl>
                                              <a:dgm id="{3BC1C150-FB15-458C-BD40-C6075A2B2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graphicEl>
                                              <a:dgm id="{3BC1C150-FB15-458C-BD40-C6075A2B2C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1880DFA-5646-436C-849E-9238020C2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graphicEl>
                                              <a:dgm id="{61880DFA-5646-436C-849E-9238020C25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graphicEl>
                                              <a:dgm id="{61880DFA-5646-436C-849E-9238020C2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graphicEl>
                                              <a:dgm id="{61880DFA-5646-436C-849E-9238020C25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F74F7F0-0F22-44D7-B3B5-B96FE769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graphicEl>
                                              <a:dgm id="{0F74F7F0-0F22-44D7-B3B5-B96FE76911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graphicEl>
                                              <a:dgm id="{0F74F7F0-0F22-44D7-B3B5-B96FE769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>
                                            <p:graphicEl>
                                              <a:dgm id="{0F74F7F0-0F22-44D7-B3B5-B96FE769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DCD4172-ECE2-4BF2-A218-7C3F1F3F8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graphicEl>
                                              <a:dgm id="{ADCD4172-ECE2-4BF2-A218-7C3F1F3F8C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graphicEl>
                                              <a:dgm id="{ADCD4172-ECE2-4BF2-A218-7C3F1F3F8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>
                                            <p:graphicEl>
                                              <a:dgm id="{ADCD4172-ECE2-4BF2-A218-7C3F1F3F8C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362A673-B220-4997-8620-1FED6BA1CF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8362A673-B220-4997-8620-1FED6BA1CF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graphicEl>
                                              <a:dgm id="{8362A673-B220-4997-8620-1FED6BA1CF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>
                                            <p:graphicEl>
                                              <a:dgm id="{8362A673-B220-4997-8620-1FED6BA1CF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30432A8-F8AD-4155-BA25-B7D523784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>
                                            <p:graphicEl>
                                              <a:dgm id="{730432A8-F8AD-4155-BA25-B7D523784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graphicEl>
                                              <a:dgm id="{730432A8-F8AD-4155-BA25-B7D523784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>
                                            <p:graphicEl>
                                              <a:dgm id="{730432A8-F8AD-4155-BA25-B7D523784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44000" cy="6464524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Прямоугольник 1"/>
          <p:cNvSpPr/>
          <p:nvPr/>
        </p:nvSpPr>
        <p:spPr>
          <a:xfrm>
            <a:off x="0" y="1268760"/>
            <a:ext cx="9252520" cy="22338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843808" y="908720"/>
            <a:ext cx="612068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 smtClean="0">
                <a:solidFill>
                  <a:schemeClr val="bg1"/>
                </a:solidFill>
              </a:rPr>
              <a:t>Очистные сооружения поверхностного стока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23528" y="1628800"/>
            <a:ext cx="8568952" cy="4752528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499992" y="908720"/>
            <a:ext cx="46805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dirty="0" smtClean="0">
                <a:solidFill>
                  <a:schemeClr val="bg1"/>
                </a:solidFill>
              </a:rPr>
              <a:t>Пескоуловитель с нисходяще-восходящим потоком, типа НВК-П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68560" y="1027699"/>
            <a:ext cx="4001134" cy="6001701"/>
          </a:xfrm>
          <a:prstGeom prst="rect">
            <a:avLst/>
          </a:prstGeom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http://shatilov.com/big-bang/pictures/DSC_4038-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336"/>
          <a:stretch/>
        </p:blipFill>
        <p:spPr bwMode="auto">
          <a:xfrm>
            <a:off x="2541540" y="1916832"/>
            <a:ext cx="6134916" cy="4320480"/>
          </a:xfrm>
          <a:prstGeom prst="roundRect">
            <a:avLst>
              <a:gd name="adj" fmla="val 1539"/>
            </a:avLst>
          </a:prstGeom>
          <a:solidFill>
            <a:srgbClr val="FFFFFF">
              <a:shade val="85000"/>
            </a:srgbClr>
          </a:solidFill>
          <a:ln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TextBox 10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79673"/>
            <a:ext cx="8640960" cy="6336704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904"/>
          <a:stretch/>
        </p:blipFill>
        <p:spPr>
          <a:xfrm>
            <a:off x="467543" y="959160"/>
            <a:ext cx="5040561" cy="5710199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666" r="51562"/>
          <a:stretch/>
        </p:blipFill>
        <p:spPr>
          <a:xfrm>
            <a:off x="5179430" y="3387894"/>
            <a:ext cx="3425018" cy="2085072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315" t="79666" r="-3210" b="7254"/>
          <a:stretch/>
        </p:blipFill>
        <p:spPr>
          <a:xfrm>
            <a:off x="5395455" y="5157192"/>
            <a:ext cx="3033132" cy="1341262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161815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251520" y="1700808"/>
            <a:ext cx="8712968" cy="4968552"/>
          </a:xfrm>
          <a:prstGeom prst="rect">
            <a:avLst/>
          </a:prstGeom>
          <a:solidFill>
            <a:schemeClr val="accent3">
              <a:lumMod val="75000"/>
              <a:alpha val="85000"/>
            </a:schemeClr>
          </a:solidFill>
          <a:ln w="9525">
            <a:solidFill>
              <a:schemeClr val="bg1"/>
            </a:solidFill>
          </a:ln>
          <a:effectLst>
            <a:outerShdw blurRad="50800" dist="1270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5508104" y="908720"/>
            <a:ext cx="3456384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Нефтеуловитель, НВК-Н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83268" y="1196752"/>
            <a:ext cx="9144000" cy="514258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793789" y="4647635"/>
            <a:ext cx="2966944" cy="1967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3789" y="4647635"/>
            <a:ext cx="2957021" cy="196786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115616" y="620688"/>
            <a:ext cx="7128792" cy="5184576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5038" b="21889"/>
          <a:stretch/>
        </p:blipFill>
        <p:spPr>
          <a:xfrm>
            <a:off x="1835696" y="1196752"/>
            <a:ext cx="5940152" cy="32013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51" t="14862" r="69687" b="65812"/>
          <a:stretch/>
        </p:blipFill>
        <p:spPr>
          <a:xfrm>
            <a:off x="5652120" y="4398146"/>
            <a:ext cx="1944216" cy="79208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51520" y="1988840"/>
            <a:ext cx="8640960" cy="4320480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427984" y="836712"/>
            <a:ext cx="4464496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Сорбционный фильтр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s://image.jimcdn.com/app/cms/image/transf/dimension=490x10000:format=jpg/path/s7f530ea4ab9764ce/image/iaa386bf58a199581/version/1395679995/imag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70"/>
          <a:stretch/>
        </p:blipFill>
        <p:spPr bwMode="auto">
          <a:xfrm flipH="1">
            <a:off x="5364088" y="2972104"/>
            <a:ext cx="3284612" cy="237772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1pokanalizacii.ru/wp-content/uploads/2014/01/stochnai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72103"/>
            <a:ext cx="3170302" cy="237772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6552" y="1196752"/>
            <a:ext cx="3678155" cy="5517232"/>
          </a:xfrm>
          <a:prstGeom prst="rect">
            <a:avLst/>
          </a:prstGeom>
          <a:effectLst>
            <a:outerShdw blurRad="762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9721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5496" y="44624"/>
            <a:ext cx="9001000" cy="6696744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8632" b="28361"/>
          <a:stretch/>
        </p:blipFill>
        <p:spPr>
          <a:xfrm>
            <a:off x="315836" y="692696"/>
            <a:ext cx="3536084" cy="5603429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225" r="48632" b="-614"/>
          <a:stretch/>
        </p:blipFill>
        <p:spPr>
          <a:xfrm>
            <a:off x="4283968" y="764704"/>
            <a:ext cx="3536084" cy="2298649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66" t="44905" r="-677" b="25868"/>
          <a:stretch/>
        </p:blipFill>
        <p:spPr>
          <a:xfrm>
            <a:off x="3995936" y="3789040"/>
            <a:ext cx="2489217" cy="2113509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66" t="73621" r="-677" b="-614"/>
          <a:stretch/>
        </p:blipFill>
        <p:spPr>
          <a:xfrm>
            <a:off x="6475271" y="4069332"/>
            <a:ext cx="2489217" cy="1951956"/>
          </a:xfrm>
          <a:prstGeom prst="rect">
            <a:avLst/>
          </a:prstGeom>
          <a:effectLst>
            <a:outerShdw blurRad="12700" dist="25400" dir="2700000" algn="tl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04759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07504" y="548680"/>
            <a:ext cx="8856984" cy="5976664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7236296" y="908720"/>
            <a:ext cx="1728192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НВК-КПН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tv43region.ru/uploads/images/news/by_2/livni_v_gorod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116" r="31811" b="23743"/>
          <a:stretch/>
        </p:blipFill>
        <p:spPr bwMode="auto">
          <a:xfrm>
            <a:off x="251520" y="1556791"/>
            <a:ext cx="4720530" cy="5184577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3672408" cy="5188199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5616" y="476672"/>
            <a:ext cx="6984776" cy="5688632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434" b="18636"/>
          <a:stretch/>
        </p:blipFill>
        <p:spPr>
          <a:xfrm>
            <a:off x="2411760" y="1844824"/>
            <a:ext cx="4640507" cy="237626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263" t="7835" r="70475" b="67568"/>
          <a:stretch/>
        </p:blipFill>
        <p:spPr>
          <a:xfrm>
            <a:off x="1763688" y="4509120"/>
            <a:ext cx="1944216" cy="100811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9512" y="188640"/>
            <a:ext cx="8784976" cy="6552728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090" y="547921"/>
            <a:ext cx="4336270" cy="3252203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2028" y="3464245"/>
            <a:ext cx="3889444" cy="2917083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72"/>
          <a:stretch/>
        </p:blipFill>
        <p:spPr>
          <a:xfrm>
            <a:off x="4788023" y="547921"/>
            <a:ext cx="3913447" cy="2736304"/>
          </a:xfrm>
          <a:prstGeom prst="rect">
            <a:avLst/>
          </a:prstGeom>
          <a:ln w="12700">
            <a:solidFill>
              <a:schemeClr val="bg1"/>
            </a:solidFill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C:\Users\НВК Designer.FOOKISS\AppData\Roaming\Skype\nwc.marketing\media_messaging\media_cache\^7F19CD6CB8DF07A901DAB9681E0FEA7177BCD0F0537990DF0F^pimgpsh_fullsize_distr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2297"/>
            <a:ext cx="4353832" cy="2449031"/>
          </a:xfrm>
          <a:prstGeom prst="rect">
            <a:avLst/>
          </a:prstGeom>
          <a:noFill/>
          <a:ln w="12700">
            <a:solidFill>
              <a:schemeClr val="bg1"/>
            </a:solidFill>
          </a:ln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57859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556792"/>
            <a:ext cx="8856984" cy="5184576"/>
          </a:xfrm>
          <a:prstGeom prst="rect">
            <a:avLst/>
          </a:prstGeom>
          <a:solidFill>
            <a:schemeClr val="accent3">
              <a:lumMod val="75000"/>
              <a:alpha val="90000"/>
            </a:schemeClr>
          </a:solidFill>
          <a:ln w="12700">
            <a:solidFill>
              <a:schemeClr val="bg1"/>
            </a:solidFill>
          </a:ln>
          <a:effectLst>
            <a:outerShdw blurRad="50800" dist="203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3968" y="836712"/>
            <a:ext cx="468052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НВК-Ем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Аккумулирующие емкости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http://cdn11.img22.ria.ru/images/108007/72/108007729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056"/>
          <a:stretch/>
        </p:blipFill>
        <p:spPr bwMode="auto">
          <a:xfrm>
            <a:off x="3457574" y="1957591"/>
            <a:ext cx="5282495" cy="4279721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1957591"/>
            <a:ext cx="3024336" cy="427972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98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N:\ОТДЕЛ РЕКЛАМЫ\Шумков\01. Обучение\Семинар победа\ПОБЕДА 11.jpg"/>
          <p:cNvPicPr>
            <a:picLocks noChangeAspect="1" noChangeArrowheads="1"/>
          </p:cNvPicPr>
          <p:nvPr/>
        </p:nvPicPr>
        <p:blipFill>
          <a:blip r:embed="rId3" cstate="print"/>
          <a:srcRect t="20661" r="826"/>
          <a:stretch>
            <a:fillRect/>
          </a:stretch>
        </p:blipFill>
        <p:spPr bwMode="auto">
          <a:xfrm>
            <a:off x="899592" y="2852936"/>
            <a:ext cx="7413677" cy="3336168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71600" y="1772816"/>
            <a:ext cx="74168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2C627B"/>
                </a:solidFill>
                <a:latin typeface="+mj-lt"/>
              </a:rPr>
              <a:t>Системы регулирования поверхностных сточных вод «ПОБЕДА»</a:t>
            </a:r>
          </a:p>
        </p:txBody>
      </p:sp>
    </p:spTree>
    <p:extLst>
      <p:ext uri="{BB962C8B-B14F-4D97-AF65-F5344CB8AC3E}">
        <p14:creationId xmlns:p14="http://schemas.microsoft.com/office/powerpoint/2010/main" xmlns="" val="65729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988840"/>
            <a:ext cx="878687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1600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Сбор, накопление и последующее равномерное отведение поверхностных сточных вод. </a:t>
            </a: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42843" y="1484784"/>
            <a:ext cx="9001157" cy="582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C627B"/>
                </a:solidFill>
                <a:effectLst/>
                <a:uLnTx/>
                <a:uFillTx/>
                <a:latin typeface="Georgia" pitchFamily="18" charset="0"/>
                <a:ea typeface="+mj-ea"/>
                <a:cs typeface="+mj-cs"/>
              </a:rPr>
              <a:t>Назначение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C627B"/>
              </a:solidFill>
              <a:effectLst/>
              <a:uLnTx/>
              <a:uFillTx/>
              <a:latin typeface="Georgia" pitchFamily="18" charset="0"/>
              <a:ea typeface="+mj-ea"/>
              <a:cs typeface="+mj-cs"/>
            </a:endParaRPr>
          </a:p>
        </p:txBody>
      </p:sp>
      <p:pic>
        <p:nvPicPr>
          <p:cNvPr id="1026" name="Picture 2" descr="N:\ОТДЕЛ РЕКЛАМЫ\Шумков\01. Обучение\Семинар победа\Победа 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9502" y="4214818"/>
            <a:ext cx="3968778" cy="2232437"/>
          </a:xfrm>
          <a:prstGeom prst="rect">
            <a:avLst/>
          </a:prstGeom>
          <a:noFill/>
        </p:spPr>
      </p:pic>
      <p:pic>
        <p:nvPicPr>
          <p:cNvPr id="1027" name="Picture 3" descr="N:\ОТДЕЛ РЕКЛАМЫ\Шумков\01. Обучение\Семинар победа\ПОБЕДА 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4179099"/>
            <a:ext cx="4000528" cy="2250297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79512" y="2564904"/>
            <a:ext cx="32147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altLang="ru-RU" sz="2000" b="1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Особенности системы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42844" y="3068960"/>
            <a:ext cx="878687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ru-RU" altLang="ru-RU" sz="1600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Конструкция – камеры из соединенных арок;</a:t>
            </a:r>
          </a:p>
          <a:p>
            <a:pPr marL="342900" indent="-342900" algn="just">
              <a:buAutoNum type="arabicPeriod"/>
            </a:pPr>
            <a:r>
              <a:rPr lang="ru-RU" altLang="ru-RU" sz="1600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Накопление и хранение осуществляется в самих арках;</a:t>
            </a:r>
          </a:p>
          <a:p>
            <a:pPr marL="342900" indent="-342900" algn="just">
              <a:buAutoNum type="arabicPeriod"/>
            </a:pPr>
            <a:r>
              <a:rPr lang="ru-RU" altLang="ru-RU" sz="1600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Герметизация благодаря полимерной </a:t>
            </a:r>
            <a:r>
              <a:rPr lang="ru-RU" altLang="ru-RU" sz="1600" dirty="0" err="1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геомембране</a:t>
            </a:r>
            <a:r>
              <a:rPr lang="ru-RU" altLang="ru-RU" sz="1600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;</a:t>
            </a:r>
          </a:p>
          <a:p>
            <a:pPr marL="342900" indent="-342900" algn="just">
              <a:buAutoNum type="arabicPeriod"/>
            </a:pPr>
            <a:r>
              <a:rPr lang="ru-RU" altLang="ru-RU" sz="1600" dirty="0" smtClean="0">
                <a:solidFill>
                  <a:srgbClr val="2C627B"/>
                </a:solidFill>
                <a:latin typeface="Georgia" pitchFamily="18" charset="0"/>
                <a:ea typeface="Roboto Light" pitchFamily="2" charset="0"/>
                <a:cs typeface="Arial" pitchFamily="34" charset="0"/>
              </a:rPr>
              <a:t>Подземное размещение.</a:t>
            </a:r>
          </a:p>
          <a:p>
            <a:pPr marL="342900" indent="-342900" algn="just">
              <a:buAutoNum type="arabicPeriod"/>
            </a:pPr>
            <a:endParaRPr lang="ru-RU" altLang="ru-RU" dirty="0" smtClean="0">
              <a:solidFill>
                <a:srgbClr val="2C627B"/>
              </a:solidFill>
              <a:latin typeface="Georgia" pitchFamily="18" charset="0"/>
              <a:ea typeface="Roboto Light" pitchFamily="2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35896" y="332656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Системы регулирования поверхностных сточных вод</a:t>
            </a:r>
          </a:p>
        </p:txBody>
      </p:sp>
    </p:spTree>
    <p:extLst>
      <p:ext uri="{BB962C8B-B14F-4D97-AF65-F5344CB8AC3E}">
        <p14:creationId xmlns:p14="http://schemas.microsoft.com/office/powerpoint/2010/main" xmlns="" val="229358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pic>
        <p:nvPicPr>
          <p:cNvPr id="14" name="Picture 2" descr="T:\победа\Победа_схема.png"/>
          <p:cNvPicPr>
            <a:picLocks noChangeAspect="1" noChangeArrowheads="1"/>
          </p:cNvPicPr>
          <p:nvPr/>
        </p:nvPicPr>
        <p:blipFill>
          <a:blip r:embed="rId4" cstate="print"/>
          <a:srcRect l="8750" t="20833" r="12257"/>
          <a:stretch>
            <a:fillRect/>
          </a:stretch>
        </p:blipFill>
        <p:spPr bwMode="auto">
          <a:xfrm>
            <a:off x="395536" y="1700808"/>
            <a:ext cx="2714644" cy="2448548"/>
          </a:xfrm>
          <a:prstGeom prst="rect">
            <a:avLst/>
          </a:prstGeom>
          <a:noFill/>
        </p:spPr>
      </p:pic>
      <p:pic>
        <p:nvPicPr>
          <p:cNvPr id="2052" name="Picture 4" descr="N:\ОТДЕЛ РЕКЛАМЫ\Шумков\01. Обучение\Семинар победа\ОЛ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149080"/>
            <a:ext cx="8536406" cy="25522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9593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Общие элементы системы аккумулирования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55134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pic>
        <p:nvPicPr>
          <p:cNvPr id="14" name="Picture 2" descr="T:\победа\Победа_схема.png"/>
          <p:cNvPicPr>
            <a:picLocks noChangeAspect="1" noChangeArrowheads="1"/>
          </p:cNvPicPr>
          <p:nvPr/>
        </p:nvPicPr>
        <p:blipFill>
          <a:blip r:embed="rId4" cstate="print"/>
          <a:srcRect l="8750" t="20833" r="12257"/>
          <a:stretch>
            <a:fillRect/>
          </a:stretch>
        </p:blipFill>
        <p:spPr bwMode="auto">
          <a:xfrm>
            <a:off x="395536" y="1700808"/>
            <a:ext cx="2714644" cy="2448548"/>
          </a:xfrm>
          <a:prstGeom prst="rect">
            <a:avLst/>
          </a:prstGeom>
          <a:noFill/>
        </p:spPr>
      </p:pic>
      <p:pic>
        <p:nvPicPr>
          <p:cNvPr id="2052" name="Picture 4" descr="N:\ОТДЕЛ РЕКЛАМЫ\Шумков\01. Обучение\Семинар победа\ОЛО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149080"/>
            <a:ext cx="8536406" cy="25522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9593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Общие элементы системы аккумулирования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21381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N:\ОТДЕЛ РЕКЛАМЫ\Шумков\01. Обучение\Семинар победа\Победа 6.jpg"/>
          <p:cNvPicPr>
            <a:picLocks noChangeAspect="1" noChangeArrowheads="1"/>
          </p:cNvPicPr>
          <p:nvPr/>
        </p:nvPicPr>
        <p:blipFill>
          <a:blip r:embed="rId3" cstate="print"/>
          <a:srcRect l="29934" t="-1663"/>
          <a:stretch>
            <a:fillRect/>
          </a:stretch>
        </p:blipFill>
        <p:spPr bwMode="auto">
          <a:xfrm>
            <a:off x="3851920" y="2060848"/>
            <a:ext cx="5138467" cy="4193838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51520" y="2276872"/>
            <a:ext cx="35719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Подготовка котлована;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Водопонижение (при необходимости);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Подготовка основания под камеры;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Укладка </a:t>
            </a:r>
            <a:r>
              <a:rPr lang="ru-RU" dirty="0" err="1" smtClean="0">
                <a:solidFill>
                  <a:srgbClr val="2C627B"/>
                </a:solidFill>
                <a:latin typeface="Georgia" pitchFamily="18" charset="0"/>
              </a:rPr>
              <a:t>геомембраны</a:t>
            </a: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 и </a:t>
            </a:r>
            <a:r>
              <a:rPr lang="ru-RU" dirty="0" err="1" smtClean="0">
                <a:solidFill>
                  <a:srgbClr val="2C627B"/>
                </a:solidFill>
                <a:latin typeface="Georgia" pitchFamily="18" charset="0"/>
              </a:rPr>
              <a:t>геотекстиля</a:t>
            </a: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Засыпка и выравнивание слоя щебеночной подушки;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 Утрамбовка основания;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593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Последовательность монтажа системы аккумулирования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73275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23482" y="1788341"/>
            <a:ext cx="5420518" cy="506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Прямоугольник 18"/>
          <p:cNvSpPr/>
          <p:nvPr/>
        </p:nvSpPr>
        <p:spPr>
          <a:xfrm>
            <a:off x="251520" y="2060848"/>
            <a:ext cx="36433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ru-RU" dirty="0" smtClean="0">
              <a:solidFill>
                <a:srgbClr val="2C627B"/>
              </a:solidFill>
              <a:latin typeface="Georgia" pitchFamily="18" charset="0"/>
            </a:endParaRPr>
          </a:p>
          <a:p>
            <a:pPr marL="342900" indent="-342900">
              <a:buFont typeface="+mj-lt"/>
              <a:buAutoNum type="arabicPeriod" startAt="8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Сборка арок;</a:t>
            </a:r>
          </a:p>
          <a:p>
            <a:pPr marL="342900" indent="-342900">
              <a:buAutoNum type="arabicPeriod" startAt="8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Монтаж арок;</a:t>
            </a:r>
          </a:p>
          <a:p>
            <a:pPr marL="342900" indent="-342900">
              <a:buAutoNum type="arabicPeriod" startAt="8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Крепление торцевых крышек;</a:t>
            </a:r>
          </a:p>
          <a:p>
            <a:pPr marL="342900" indent="-342900">
              <a:buFont typeface="+mj-lt"/>
              <a:buAutoNum type="arabicPeriod" startAt="8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Равномерная засыпка щебнем;</a:t>
            </a:r>
          </a:p>
          <a:p>
            <a:pPr marL="342900" indent="-342900">
              <a:buAutoNum type="arabicPeriod" startAt="8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Обратная засыпка пространства между арками;</a:t>
            </a:r>
          </a:p>
          <a:p>
            <a:pPr marL="342900" indent="-342900"/>
            <a:endParaRPr lang="ru-RU" dirty="0" smtClean="0">
              <a:solidFill>
                <a:srgbClr val="2C627B"/>
              </a:solidFill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593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Последовательность монтажа системы аккумулирования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73870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:\ОТДЕЛ РЕКЛАМЫ\Шумков\01. Обучение\Семинар победа\победа 8.jpg"/>
          <p:cNvPicPr>
            <a:picLocks noChangeArrowheads="1"/>
          </p:cNvPicPr>
          <p:nvPr/>
        </p:nvPicPr>
        <p:blipFill>
          <a:blip r:embed="rId3" cstate="print"/>
          <a:srcRect r="12109"/>
          <a:stretch>
            <a:fillRect/>
          </a:stretch>
        </p:blipFill>
        <p:spPr bwMode="auto">
          <a:xfrm>
            <a:off x="3851920" y="2348880"/>
            <a:ext cx="4994324" cy="31432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71406" y="1847436"/>
            <a:ext cx="3857652" cy="4581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Засыпка щебнем производится строго вдоль камер;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Обеспечить устройство щебеночной подушки между бульдозерами и арками;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Засыпать щебень в направлении, противоположном сборки арок;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Запрещается перпендикулярная засыпка;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Запрещено передвижение груженого самосвала по камерам</a:t>
            </a:r>
          </a:p>
          <a:p>
            <a:pPr marL="342900" indent="-342900">
              <a:lnSpc>
                <a:spcPct val="150000"/>
              </a:lnSpc>
            </a:pPr>
            <a:endParaRPr lang="ru-RU" sz="1650" dirty="0" smtClean="0">
              <a:solidFill>
                <a:srgbClr val="2C627B"/>
              </a:solidFill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5936" y="332656"/>
            <a:ext cx="4896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Требования монтажа системы при обратной засыпке бульдозером</a:t>
            </a:r>
          </a:p>
        </p:txBody>
      </p:sp>
    </p:spTree>
    <p:extLst>
      <p:ext uri="{BB962C8B-B14F-4D97-AF65-F5344CB8AC3E}">
        <p14:creationId xmlns:p14="http://schemas.microsoft.com/office/powerpoint/2010/main" xmlns="" val="343087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1406" y="2277477"/>
            <a:ext cx="3857652" cy="2135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Засыпка щебнем над арками;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Закрытие щебеночной подушкой слоем </a:t>
            </a:r>
            <a:r>
              <a:rPr lang="ru-RU" dirty="0" err="1" smtClean="0">
                <a:solidFill>
                  <a:srgbClr val="2C627B"/>
                </a:solidFill>
                <a:latin typeface="Georgia" pitchFamily="18" charset="0"/>
              </a:rPr>
              <a:t>геомембраны</a:t>
            </a: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Засыпка землей;</a:t>
            </a:r>
          </a:p>
          <a:p>
            <a:pPr marL="342900" indent="-342900">
              <a:buAutoNum type="arabicPeriod"/>
            </a:pPr>
            <a:r>
              <a:rPr lang="ru-RU" dirty="0" smtClean="0">
                <a:solidFill>
                  <a:srgbClr val="2C627B"/>
                </a:solidFill>
                <a:latin typeface="Georgia" pitchFamily="18" charset="0"/>
              </a:rPr>
              <a:t>Утрамбовка.</a:t>
            </a:r>
          </a:p>
          <a:p>
            <a:pPr marL="342900" indent="-342900">
              <a:lnSpc>
                <a:spcPct val="150000"/>
              </a:lnSpc>
            </a:pPr>
            <a:endParaRPr lang="ru-RU" sz="1650" dirty="0" smtClean="0">
              <a:solidFill>
                <a:srgbClr val="2C627B"/>
              </a:solidFill>
              <a:latin typeface="Georgia" pitchFamily="18" charset="0"/>
            </a:endParaRPr>
          </a:p>
        </p:txBody>
      </p:sp>
      <p:pic>
        <p:nvPicPr>
          <p:cNvPr id="5122" name="Picture 2" descr="N:\ОТДЕЛ РЕКЛАМЫ\Шумков\01. Обучение\Семинар победа\Победа 5.jpg"/>
          <p:cNvPicPr>
            <a:picLocks noChangeAspect="1" noChangeArrowheads="1"/>
          </p:cNvPicPr>
          <p:nvPr/>
        </p:nvPicPr>
        <p:blipFill>
          <a:blip r:embed="rId3" cstate="print"/>
          <a:srcRect t="28077" r="39124"/>
          <a:stretch>
            <a:fillRect/>
          </a:stretch>
        </p:blipFill>
        <p:spPr bwMode="auto">
          <a:xfrm>
            <a:off x="3923928" y="2348880"/>
            <a:ext cx="4985810" cy="3313425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23928" y="47667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Последние стадии монтажа</a:t>
            </a:r>
          </a:p>
        </p:txBody>
      </p:sp>
    </p:spTree>
    <p:extLst>
      <p:ext uri="{BB962C8B-B14F-4D97-AF65-F5344CB8AC3E}">
        <p14:creationId xmlns:p14="http://schemas.microsoft.com/office/powerpoint/2010/main" xmlns="" val="4303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61546866"/>
              </p:ext>
            </p:extLst>
          </p:nvPr>
        </p:nvGraphicFramePr>
        <p:xfrm>
          <a:off x="179512" y="1772816"/>
          <a:ext cx="8786874" cy="4067298"/>
        </p:xfrm>
        <a:graphic>
          <a:graphicData uri="http://schemas.openxmlformats.org/drawingml/2006/table">
            <a:tbl>
              <a:tblPr/>
              <a:tblGrid>
                <a:gridCol w="1571636"/>
                <a:gridCol w="2558932"/>
                <a:gridCol w="2257010"/>
                <a:gridCol w="2399296"/>
              </a:tblGrid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Факторы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Система регулирования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«П»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Типовой железобетонный резервуар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Аналогичные системы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регулирования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  <a:tr h="161365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Внешний вид 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Система подземного </a:t>
                      </a: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размещения, полностью закрытая.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Как правило резервуары делают </a:t>
                      </a: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открытыми. благоустройство территории</a:t>
                      </a:r>
                      <a:r>
                        <a:rPr lang="ru-RU" sz="1400" baseline="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 –</a:t>
                      </a: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невозможно.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За </a:t>
                      </a: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счет меньших допустимых нагрузок варианты использования территории над системой  ограничены </a:t>
                      </a: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.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  <a:tr h="13447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Сроки поставки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Складская программа сокращает срок сдачи объекта (мене месяца)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За счет доступности материалов срок доставки соизмерим с системой «ПОБЕДА»,  но продолжительность монтажа значительно выше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Заказ системы займет продолжительной время (2-3 месяца)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3928" y="47667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418498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871722"/>
              </p:ext>
            </p:extLst>
          </p:nvPr>
        </p:nvGraphicFramePr>
        <p:xfrm>
          <a:off x="179512" y="1628800"/>
          <a:ext cx="8786874" cy="5109220"/>
        </p:xfrm>
        <a:graphic>
          <a:graphicData uri="http://schemas.openxmlformats.org/drawingml/2006/table">
            <a:tbl>
              <a:tblPr/>
              <a:tblGrid>
                <a:gridCol w="1550362"/>
                <a:gridCol w="2372522"/>
                <a:gridCol w="94707"/>
                <a:gridCol w="2349033"/>
                <a:gridCol w="94707"/>
                <a:gridCol w="2325543"/>
              </a:tblGrid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Факторы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Система регулирования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«П»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Типовой железобетонный резервуар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Аналогичные системы регулирования 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  <a:tr h="6926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Затраты на строительство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Затраты </a:t>
                      </a: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на строительство системы «Победа» и  аналогичных систем на 20-30% ниже, чем аккумулирующего железобетонного резервуара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47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Требования к монтажной организации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Монтаж осуществляется любой монтажной бригадой: два-три человека.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Монтаж  должна выполнять специализированная строительная организация.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Особенности монтажа аналогичны особенностям монтажа системы «Победа», однако за счет большей доли использования ручного труда и за счет использования большего числа различных элементов время строительства на 1-2 неделю выше по сравнению со строительством системы «Победа»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3928" y="47667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687787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6313270"/>
              </p:ext>
            </p:extLst>
          </p:nvPr>
        </p:nvGraphicFramePr>
        <p:xfrm>
          <a:off x="179512" y="1628800"/>
          <a:ext cx="8786874" cy="4857784"/>
        </p:xfrm>
        <a:graphic>
          <a:graphicData uri="http://schemas.openxmlformats.org/drawingml/2006/table">
            <a:tbl>
              <a:tblPr/>
              <a:tblGrid>
                <a:gridCol w="1643074"/>
                <a:gridCol w="2500330"/>
                <a:gridCol w="2000264"/>
                <a:gridCol w="2643206"/>
              </a:tblGrid>
              <a:tr h="7143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Факторы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Система регулирования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«П»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Типовой железобетонный резервуар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Аналогичные системы регулирования </a:t>
                      </a:r>
                    </a:p>
                  </a:txBody>
                  <a:tcPr marL="46446" marR="464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  <a:tr h="16213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Просадка грунта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Под распределительную систему предусмотрена укладка щебня марки М1200-М1400, при котором просадка грунта исключена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Georgia" pitchFamily="18" charset="0"/>
                          <a:ea typeface="Calibri"/>
                          <a:cs typeface="Times New Roman"/>
                        </a:rPr>
                        <a:t>Под распределительную систему предусмотрена укладка щебня марки М400, при котором возможна просадка грунта и размытие под действием воды.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  <a:tr h="9286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Полезное использование территории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Полезное использование территории (парковки) над системой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Территория не используется.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Полезное использование территории (парковки) над системой регулирования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  <a:tr h="15716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bg1"/>
                          </a:solidFill>
                          <a:latin typeface="Georgia" pitchFamily="18" charset="0"/>
                          <a:ea typeface="Calibri"/>
                          <a:cs typeface="Times New Roman"/>
                        </a:rPr>
                        <a:t>Обслуживание системы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Система требует промывки только главных распределительных камер,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Обычно обслуживают при помощи специальной техники (бульдозер, экскаватора) и бригады рабочих. </a:t>
                      </a:r>
                      <a:endParaRPr lang="ru-RU" sz="1400" dirty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Georgia" pitchFamily="18" charset="0"/>
                          <a:ea typeface="Calibri"/>
                          <a:cs typeface="Times New Roman"/>
                        </a:rPr>
                        <a:t>Требуется промывка всего резервуара.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Georgia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627B"/>
                    </a:solidFill>
                  </a:tcPr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3928" y="476672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+mj-lt"/>
              </a:rPr>
              <a:t>Преимущества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257783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012160" y="692696"/>
            <a:ext cx="4211960" cy="63953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Сертификат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354142"/>
            <a:ext cx="448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www.nwc-g.com </a:t>
            </a:r>
            <a:r>
              <a:rPr lang="ru-RU" sz="1600" dirty="0" smtClean="0"/>
              <a:t>8 800 250-49-45</a:t>
            </a:r>
            <a:r>
              <a:rPr lang="ru-RU" sz="1600" dirty="0" smtClean="0">
                <a:solidFill>
                  <a:schemeClr val="bg1"/>
                </a:solidFill>
              </a:rPr>
              <a:t> info@nwc-g.com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7158" y="1502156"/>
            <a:ext cx="4849683" cy="535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4156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771800" y="3356992"/>
            <a:ext cx="3643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2C627B"/>
                </a:solidFill>
                <a:latin typeface="Georgia" pitchFamily="18" charset="0"/>
              </a:rPr>
              <a:t>Спасибо за внимание</a:t>
            </a:r>
            <a:endParaRPr lang="ru-RU" sz="2400" dirty="0">
              <a:solidFill>
                <a:srgbClr val="2C627B"/>
              </a:solidFill>
              <a:latin typeface="Georgia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150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496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rgbClr val="FFFFFF"/>
      </a:dk1>
      <a:lt1>
        <a:sysClr val="window" lastClr="FFFFFF"/>
      </a:lt1>
      <a:dk2>
        <a:srgbClr val="FFFFFF"/>
      </a:dk2>
      <a:lt2>
        <a:srgbClr val="FFFFFF"/>
      </a:lt2>
      <a:accent1>
        <a:srgbClr val="FFFFFF"/>
      </a:accent1>
      <a:accent2>
        <a:srgbClr val="9F2936"/>
      </a:accent2>
      <a:accent3>
        <a:srgbClr val="1B587C"/>
      </a:accent3>
      <a:accent4>
        <a:srgbClr val="4EA5D8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8485</TotalTime>
  <Words>619</Words>
  <Application>Microsoft Office PowerPoint</Application>
  <PresentationFormat>Экран (4:3)</PresentationFormat>
  <Paragraphs>132</Paragraphs>
  <Slides>28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О компании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Сертификат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КАНАЛИЗАЦИОННЫЕ НАСОСНЫЕ СТАНЦИИ ДЛЯ ПЕРЕКАЧКИ СТОЧНЫХ ВОД</dc:title>
  <dc:creator>1</dc:creator>
  <cp:lastModifiedBy>NVK-7</cp:lastModifiedBy>
  <cp:revision>543</cp:revision>
  <dcterms:created xsi:type="dcterms:W3CDTF">2012-10-19T07:39:08Z</dcterms:created>
  <dcterms:modified xsi:type="dcterms:W3CDTF">2018-09-19T05:44:09Z</dcterms:modified>
</cp:coreProperties>
</file>